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102"/>
  </p:handoutMasterIdLst>
  <p:sldIdLst>
    <p:sldId id="256" r:id="rId3"/>
    <p:sldId id="284" r:id="rId4"/>
    <p:sldId id="1056" r:id="rId5"/>
    <p:sldId id="1212" r:id="rId6"/>
    <p:sldId id="1057" r:id="rId8"/>
    <p:sldId id="392" r:id="rId9"/>
    <p:sldId id="569" r:id="rId10"/>
    <p:sldId id="258" r:id="rId11"/>
    <p:sldId id="632" r:id="rId12"/>
    <p:sldId id="261" r:id="rId13"/>
    <p:sldId id="626" r:id="rId14"/>
    <p:sldId id="627" r:id="rId15"/>
    <p:sldId id="628" r:id="rId16"/>
    <p:sldId id="629" r:id="rId17"/>
    <p:sldId id="630" r:id="rId18"/>
    <p:sldId id="631" r:id="rId19"/>
    <p:sldId id="285" r:id="rId20"/>
    <p:sldId id="1139" r:id="rId21"/>
    <p:sldId id="286" r:id="rId22"/>
    <p:sldId id="700" r:id="rId23"/>
    <p:sldId id="287" r:id="rId24"/>
    <p:sldId id="696" r:id="rId25"/>
    <p:sldId id="697" r:id="rId26"/>
    <p:sldId id="694" r:id="rId27"/>
    <p:sldId id="947" r:id="rId28"/>
    <p:sldId id="950" r:id="rId29"/>
    <p:sldId id="951" r:id="rId30"/>
    <p:sldId id="952" r:id="rId31"/>
    <p:sldId id="953" r:id="rId32"/>
    <p:sldId id="698" r:id="rId33"/>
    <p:sldId id="695" r:id="rId34"/>
    <p:sldId id="699" r:id="rId35"/>
    <p:sldId id="759" r:id="rId36"/>
    <p:sldId id="760" r:id="rId37"/>
    <p:sldId id="761" r:id="rId38"/>
    <p:sldId id="762" r:id="rId39"/>
    <p:sldId id="763" r:id="rId40"/>
    <p:sldId id="1058" r:id="rId41"/>
    <p:sldId id="798" r:id="rId42"/>
    <p:sldId id="1054" r:id="rId43"/>
    <p:sldId id="1055" r:id="rId44"/>
    <p:sldId id="1305" r:id="rId45"/>
    <p:sldId id="835" r:id="rId46"/>
    <p:sldId id="298" r:id="rId47"/>
    <p:sldId id="1141" r:id="rId48"/>
    <p:sldId id="299" r:id="rId49"/>
    <p:sldId id="1213" r:id="rId50"/>
    <p:sldId id="1214" r:id="rId51"/>
    <p:sldId id="1215" r:id="rId52"/>
    <p:sldId id="1217" r:id="rId53"/>
    <p:sldId id="885" r:id="rId54"/>
    <p:sldId id="1218" r:id="rId55"/>
    <p:sldId id="1219" r:id="rId56"/>
    <p:sldId id="1221" r:id="rId57"/>
    <p:sldId id="1223" r:id="rId58"/>
    <p:sldId id="302" r:id="rId59"/>
    <p:sldId id="1013" r:id="rId60"/>
    <p:sldId id="865" r:id="rId61"/>
    <p:sldId id="866" r:id="rId62"/>
    <p:sldId id="867" r:id="rId63"/>
    <p:sldId id="868" r:id="rId64"/>
    <p:sldId id="869" r:id="rId65"/>
    <p:sldId id="870" r:id="rId66"/>
    <p:sldId id="871" r:id="rId67"/>
    <p:sldId id="872" r:id="rId68"/>
    <p:sldId id="873" r:id="rId69"/>
    <p:sldId id="907" r:id="rId70"/>
    <p:sldId id="908" r:id="rId71"/>
    <p:sldId id="909" r:id="rId72"/>
    <p:sldId id="910" r:id="rId73"/>
    <p:sldId id="911" r:id="rId74"/>
    <p:sldId id="912" r:id="rId75"/>
    <p:sldId id="913" r:id="rId76"/>
    <p:sldId id="914" r:id="rId77"/>
    <p:sldId id="1227" r:id="rId78"/>
    <p:sldId id="1226" r:id="rId79"/>
    <p:sldId id="916" r:id="rId80"/>
    <p:sldId id="915" r:id="rId81"/>
    <p:sldId id="918" r:id="rId82"/>
    <p:sldId id="919" r:id="rId83"/>
    <p:sldId id="921" r:id="rId84"/>
    <p:sldId id="922" r:id="rId85"/>
    <p:sldId id="923" r:id="rId86"/>
    <p:sldId id="924" r:id="rId87"/>
    <p:sldId id="920" r:id="rId88"/>
    <p:sldId id="1306" r:id="rId89"/>
    <p:sldId id="939" r:id="rId90"/>
    <p:sldId id="938" r:id="rId91"/>
    <p:sldId id="572" r:id="rId92"/>
    <p:sldId id="573" r:id="rId93"/>
    <p:sldId id="574" r:id="rId94"/>
    <p:sldId id="575" r:id="rId95"/>
    <p:sldId id="486" r:id="rId96"/>
    <p:sldId id="1048" r:id="rId97"/>
    <p:sldId id="1049" r:id="rId98"/>
    <p:sldId id="1050" r:id="rId99"/>
    <p:sldId id="1051" r:id="rId100"/>
    <p:sldId id="1052" r:id="rId10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4" autoAdjust="0"/>
    <p:restoredTop sz="94677"/>
  </p:normalViewPr>
  <p:slideViewPr>
    <p:cSldViewPr snapToGrid="0" snapToObjects="1">
      <p:cViewPr>
        <p:scale>
          <a:sx n="100" d="100"/>
          <a:sy n="100" d="100"/>
        </p:scale>
        <p:origin x="85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5" Type="http://schemas.openxmlformats.org/officeDocument/2006/relationships/tableStyles" Target="tableStyles.xml"/><Relationship Id="rId104" Type="http://schemas.openxmlformats.org/officeDocument/2006/relationships/viewProps" Target="viewProps.xml"/><Relationship Id="rId103" Type="http://schemas.openxmlformats.org/officeDocument/2006/relationships/presProps" Target="presProps.xml"/><Relationship Id="rId102" Type="http://schemas.openxmlformats.org/officeDocument/2006/relationships/handoutMaster" Target="handoutMasters/handoutMaster1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  <a:endParaRPr lang="en-US" altLang="zh-CN" dirty="0"/>
          </a:p>
          <a:p>
            <a:pPr lvl="0"/>
            <a:r>
              <a:rPr lang="zh-CN" altLang="en-US" dirty="0"/>
              <a:t>点击此处添加副标题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 flipH="1">
            <a:off x="177800" y="191058"/>
            <a:ext cx="11186886" cy="6536313"/>
            <a:chOff x="827314" y="191058"/>
            <a:chExt cx="11186886" cy="6536313"/>
          </a:xfrm>
        </p:grpSpPr>
        <p:grpSp>
          <p:nvGrpSpPr>
            <p:cNvPr id="45" name="组合 44"/>
            <p:cNvGrpSpPr/>
            <p:nvPr userDrawn="1"/>
          </p:nvGrpSpPr>
          <p:grpSpPr>
            <a:xfrm>
              <a:off x="10033000" y="191058"/>
              <a:ext cx="1948996" cy="2691284"/>
              <a:chOff x="8470446" y="2515552"/>
              <a:chExt cx="476250" cy="657633"/>
            </a:xfrm>
          </p:grpSpPr>
          <p:pic>
            <p:nvPicPr>
              <p:cNvPr id="46" name="图形 4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47" name="图形 4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 userDrawn="1"/>
          </p:nvGrpSpPr>
          <p:grpSpPr>
            <a:xfrm>
              <a:off x="8077200" y="399384"/>
              <a:ext cx="1549400" cy="2139499"/>
              <a:chOff x="8470446" y="2515552"/>
              <a:chExt cx="476250" cy="657633"/>
            </a:xfrm>
          </p:grpSpPr>
          <p:pic>
            <p:nvPicPr>
              <p:cNvPr id="49" name="图形 4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0" name="图形 4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1" name="组合 50"/>
            <p:cNvGrpSpPr/>
            <p:nvPr userDrawn="1"/>
          </p:nvGrpSpPr>
          <p:grpSpPr>
            <a:xfrm>
              <a:off x="9258300" y="1443291"/>
              <a:ext cx="800100" cy="1104823"/>
              <a:chOff x="8470446" y="2515552"/>
              <a:chExt cx="476250" cy="657633"/>
            </a:xfrm>
          </p:grpSpPr>
          <p:pic>
            <p:nvPicPr>
              <p:cNvPr id="52" name="图形 51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3" name="图形 52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4" name="组合 53"/>
            <p:cNvGrpSpPr/>
            <p:nvPr userDrawn="1"/>
          </p:nvGrpSpPr>
          <p:grpSpPr>
            <a:xfrm>
              <a:off x="2362200" y="3839465"/>
              <a:ext cx="1948996" cy="2691284"/>
              <a:chOff x="8470446" y="2515552"/>
              <a:chExt cx="476250" cy="657633"/>
            </a:xfrm>
          </p:grpSpPr>
          <p:pic>
            <p:nvPicPr>
              <p:cNvPr id="55" name="图形 54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6" name="图形 55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7" name="组合 56"/>
            <p:cNvGrpSpPr/>
            <p:nvPr userDrawn="1"/>
          </p:nvGrpSpPr>
          <p:grpSpPr>
            <a:xfrm>
              <a:off x="827314" y="4587872"/>
              <a:ext cx="1549400" cy="2139499"/>
              <a:chOff x="8470446" y="2515552"/>
              <a:chExt cx="476250" cy="657633"/>
            </a:xfrm>
          </p:grpSpPr>
          <p:pic>
            <p:nvPicPr>
              <p:cNvPr id="58" name="图形 57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9" name="图形 58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0" name="组合 59"/>
            <p:cNvGrpSpPr/>
            <p:nvPr userDrawn="1"/>
          </p:nvGrpSpPr>
          <p:grpSpPr>
            <a:xfrm>
              <a:off x="3619500" y="5172205"/>
              <a:ext cx="800100" cy="1104823"/>
              <a:chOff x="8470446" y="2515552"/>
              <a:chExt cx="476250" cy="657633"/>
            </a:xfrm>
          </p:grpSpPr>
          <p:pic>
            <p:nvPicPr>
              <p:cNvPr id="61" name="图形 60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2" name="图形 61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3" name="组合 62"/>
            <p:cNvGrpSpPr/>
            <p:nvPr userDrawn="1"/>
          </p:nvGrpSpPr>
          <p:grpSpPr>
            <a:xfrm>
              <a:off x="8804275" y="2803630"/>
              <a:ext cx="1948996" cy="2691284"/>
              <a:chOff x="8470446" y="2515552"/>
              <a:chExt cx="476250" cy="657633"/>
            </a:xfrm>
          </p:grpSpPr>
          <p:pic>
            <p:nvPicPr>
              <p:cNvPr id="64" name="图形 63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5" name="图形 64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6" name="组合 65"/>
            <p:cNvGrpSpPr/>
            <p:nvPr userDrawn="1"/>
          </p:nvGrpSpPr>
          <p:grpSpPr>
            <a:xfrm>
              <a:off x="9410700" y="2805268"/>
              <a:ext cx="2413000" cy="3332007"/>
              <a:chOff x="8470446" y="2515552"/>
              <a:chExt cx="476250" cy="657633"/>
            </a:xfrm>
          </p:grpSpPr>
          <p:pic>
            <p:nvPicPr>
              <p:cNvPr id="67" name="图形 66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8" name="图形 67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9" name="组合 68"/>
            <p:cNvGrpSpPr/>
            <p:nvPr userDrawn="1"/>
          </p:nvGrpSpPr>
          <p:grpSpPr>
            <a:xfrm>
              <a:off x="8661400" y="3894391"/>
              <a:ext cx="1854200" cy="2560384"/>
              <a:chOff x="8470446" y="2515552"/>
              <a:chExt cx="476250" cy="657633"/>
            </a:xfrm>
          </p:grpSpPr>
          <p:pic>
            <p:nvPicPr>
              <p:cNvPr id="70" name="图形 69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1" name="图形 70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2" name="组合 71"/>
            <p:cNvGrpSpPr/>
            <p:nvPr userDrawn="1"/>
          </p:nvGrpSpPr>
          <p:grpSpPr>
            <a:xfrm>
              <a:off x="10472738" y="4391326"/>
              <a:ext cx="1541462" cy="2128537"/>
              <a:chOff x="8470446" y="2515552"/>
              <a:chExt cx="476250" cy="657633"/>
            </a:xfrm>
          </p:grpSpPr>
          <p:pic>
            <p:nvPicPr>
              <p:cNvPr id="73" name="图形 72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4" name="图形 73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4869081" y="4618776"/>
              <a:ext cx="617320" cy="852430"/>
              <a:chOff x="8470446" y="2515552"/>
              <a:chExt cx="476250" cy="657633"/>
            </a:xfrm>
          </p:grpSpPr>
          <p:pic>
            <p:nvPicPr>
              <p:cNvPr id="76" name="图形 7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7" name="图形 7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8" name="组合 77"/>
            <p:cNvGrpSpPr/>
            <p:nvPr userDrawn="1"/>
          </p:nvGrpSpPr>
          <p:grpSpPr>
            <a:xfrm>
              <a:off x="5983305" y="5191967"/>
              <a:ext cx="1085152" cy="1498439"/>
              <a:chOff x="8470446" y="2515552"/>
              <a:chExt cx="476250" cy="657633"/>
            </a:xfrm>
          </p:grpSpPr>
          <p:pic>
            <p:nvPicPr>
              <p:cNvPr id="79" name="图形 7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80" name="图形 7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28456" y="1377043"/>
            <a:ext cx="4710793" cy="1801221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28457" y="3828247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28457" y="4143881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352425" y="365125"/>
            <a:ext cx="10176510" cy="647065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4" name="圆角矩形 3"/>
          <p:cNvSpPr/>
          <p:nvPr userDrawn="1"/>
        </p:nvSpPr>
        <p:spPr>
          <a:xfrm>
            <a:off x="10080625" y="130810"/>
            <a:ext cx="1802130" cy="882015"/>
          </a:xfrm>
          <a:prstGeom prst="roundRect">
            <a:avLst/>
          </a:prstGeom>
          <a:blipFill rotWithShape="1">
            <a:blip r:embed="rId2">
              <a:alphaModFix amt="49000"/>
            </a:blip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79562" y="1071912"/>
            <a:ext cx="11560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4.tiff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.bin"/><Relationship Id="rId8" Type="http://schemas.openxmlformats.org/officeDocument/2006/relationships/image" Target="../media/image13.w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1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10.wmf"/><Relationship Id="rId14" Type="http://schemas.openxmlformats.org/officeDocument/2006/relationships/vmlDrawing" Target="../drawings/vmlDrawing2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5.wmf"/><Relationship Id="rId11" Type="http://schemas.openxmlformats.org/officeDocument/2006/relationships/oleObject" Target="../embeddings/oleObject7.bin"/><Relationship Id="rId10" Type="http://schemas.openxmlformats.org/officeDocument/2006/relationships/image" Target="../media/image14.wmf"/><Relationship Id="rId1" Type="http://schemas.openxmlformats.org/officeDocument/2006/relationships/oleObject" Target="../embeddings/oleObject2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6.wmf"/><Relationship Id="rId1" Type="http://schemas.openxmlformats.org/officeDocument/2006/relationships/oleObject" Target="../embeddings/oleObject8.bin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18.wmf"/><Relationship Id="rId1" Type="http://schemas.openxmlformats.org/officeDocument/2006/relationships/oleObject" Target="../embeddings/oleObject10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.xml"/><Relationship Id="rId2" Type="http://schemas.openxmlformats.org/officeDocument/2006/relationships/hyperlink" Target="https://github.com/EpistasisLab/tpot" TargetMode="External"/><Relationship Id="rId1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24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image" Target="../media/image4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833119" y="1122362"/>
            <a:ext cx="3200401" cy="23876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altLang="zh-CN" sz="4100"/>
              <a:t>推荐系统眼中的你</a:t>
            </a:r>
            <a:br>
              <a:rPr altLang="zh-CN" sz="4100"/>
            </a:br>
            <a:r>
              <a:rPr lang="en-US" altLang="zh-CN" sz="4100">
                <a:ea typeface="宋体" panose="02010600030101010101" pitchFamily="2" charset="-122"/>
              </a:rPr>
              <a:t>—</a:t>
            </a:r>
            <a:r>
              <a:rPr lang="zh-CN" sz="4100">
                <a:ea typeface="宋体" panose="02010600030101010101" pitchFamily="2" charset="-122"/>
              </a:rPr>
              <a:t>用户画像</a:t>
            </a:r>
            <a:br>
              <a:rPr lang="zh-CN" sz="4100">
                <a:ea typeface="宋体" panose="02010600030101010101" pitchFamily="2" charset="-122"/>
              </a:rPr>
            </a:br>
            <a:r>
              <a:rPr dirty="0"/>
              <a:t>Lesson-0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陈旸 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  <a:endParaRPr dirty="0"/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20</a:t>
            </a:r>
            <a:r>
              <a:rPr dirty="0"/>
              <a:t>.</a:t>
            </a:r>
            <a:r>
              <a:rPr lang="en-US" altLang="zh-CN" dirty="0"/>
              <a:t>1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1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2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4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zh-CN">
                <a:ea typeface="宋体" panose="02010600030101010101" pitchFamily="2" charset="-122"/>
              </a:rPr>
              <a:t>用户画像</a:t>
            </a:r>
            <a:endParaRPr lang="zh-CN">
              <a:ea typeface="宋体" panose="02010600030101010101" pitchFamily="2" charset="-122"/>
            </a:endParaRPr>
          </a:p>
        </p:txBody>
      </p:sp>
      <p:pic>
        <p:nvPicPr>
          <p:cNvPr id="2" name="图片 1" descr="用户画像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2810" y="1322705"/>
            <a:ext cx="7520305" cy="50272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用户画像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我们已经进入到互联网的下半场，增长的动力来自数据驱动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3800" dirty="0">
                <a:ea typeface="宋体" panose="02010600030101010101" pitchFamily="2" charset="-122"/>
              </a:rPr>
              <a:t>而数据分析的出发点，来自于对用户行为及需求的洞察</a:t>
            </a:r>
            <a:endParaRPr lang="zh-CN" alt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用户画像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假设一个场景，你刚入职一家火锅店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你的老板对你说给用户做用户画像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你会怎么办？</a:t>
            </a:r>
            <a:endParaRPr 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用户画像的准则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25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我们需要解决三个问题：</a:t>
            </a:r>
            <a:endParaRPr 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都是谁</a:t>
            </a:r>
            <a:endParaRPr 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从哪来</a:t>
            </a:r>
            <a:endParaRPr 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到哪去</a:t>
            </a:r>
            <a:endParaRPr lang="zh-CN" sz="3800" dirty="0">
              <a:ea typeface="宋体" panose="02010600030101010101" pitchFamily="2" charset="-122"/>
            </a:endParaRPr>
          </a:p>
        </p:txBody>
      </p:sp>
      <p:sp>
        <p:nvSpPr>
          <p:cNvPr id="7" name="下箭头 6"/>
          <p:cNvSpPr/>
          <p:nvPr/>
        </p:nvSpPr>
        <p:spPr>
          <a:xfrm rot="7920000">
            <a:off x="5513070" y="398922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3048635" y="4653280"/>
            <a:ext cx="7201535" cy="12553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000" dirty="0">
                <a:solidFill>
                  <a:srgbClr val="FF0000"/>
                </a:solidFill>
                <a:ea typeface="宋体" panose="02010600030101010101" pitchFamily="2" charset="-122"/>
              </a:rPr>
              <a:t>如果你来解决这三个问题，你会怎么做呢？</a:t>
            </a:r>
            <a:endParaRPr lang="zh-CN" sz="30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" grpId="0" animBg="1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用户画像的准则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25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Step1</a:t>
            </a:r>
            <a:r>
              <a:rPr lang="zh-CN" altLang="en-US" sz="2200" dirty="0">
                <a:ea typeface="宋体" panose="02010600030101010101" pitchFamily="2" charset="-122"/>
              </a:rPr>
              <a:t>、统一标识</a:t>
            </a: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</a:rPr>
              <a:t>用户唯一标识是整个用户画像的核心</a:t>
            </a: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Step2</a:t>
            </a:r>
            <a:r>
              <a:rPr lang="zh-CN" altLang="en-US" sz="2200" dirty="0">
                <a:ea typeface="宋体" panose="02010600030101010101" pitchFamily="2" charset="-122"/>
              </a:rPr>
              <a:t>、给用户打标签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用户标签的</a:t>
            </a:r>
            <a:r>
              <a:rPr lang="en-US" altLang="zh-CN" sz="2200" dirty="0">
                <a:ea typeface="宋体" panose="02010600030101010101" pitchFamily="2" charset="-122"/>
              </a:rPr>
              <a:t>4</a:t>
            </a:r>
            <a:r>
              <a:rPr lang="zh-CN" altLang="en-US" sz="2200" dirty="0">
                <a:ea typeface="宋体" panose="02010600030101010101" pitchFamily="2" charset="-122"/>
              </a:rPr>
              <a:t>个维度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、基于标签指导业务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</a:rPr>
              <a:t>业务赋能的</a:t>
            </a:r>
            <a:r>
              <a:rPr lang="en-US" altLang="zh-CN" sz="2200" dirty="0">
                <a:ea typeface="宋体" panose="02010600030101010101" pitchFamily="2" charset="-122"/>
              </a:rPr>
              <a:t>3</a:t>
            </a:r>
            <a:r>
              <a:rPr lang="zh-CN" sz="2200" dirty="0">
                <a:ea typeface="宋体" panose="02010600030101010101" pitchFamily="2" charset="-122"/>
              </a:rPr>
              <a:t>个阶段</a:t>
            </a:r>
            <a:endParaRPr lang="zh-CN" sz="2200" dirty="0">
              <a:ea typeface="宋体" panose="02010600030101010101" pitchFamily="2" charset="-122"/>
            </a:endParaRPr>
          </a:p>
        </p:txBody>
      </p:sp>
      <p:sp>
        <p:nvSpPr>
          <p:cNvPr id="2" name="下箭头 1"/>
          <p:cNvSpPr/>
          <p:nvPr/>
        </p:nvSpPr>
        <p:spPr>
          <a:xfrm rot="7920000">
            <a:off x="5257165" y="388191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4284980" y="4516755"/>
            <a:ext cx="7201535" cy="12553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75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000" dirty="0">
                <a:solidFill>
                  <a:srgbClr val="FF0000"/>
                </a:solidFill>
                <a:ea typeface="宋体" panose="02010600030101010101" pitchFamily="2" charset="-122"/>
              </a:rPr>
              <a:t>如果你来设计用户标签，都会考虑哪些维度？</a:t>
            </a:r>
            <a:endParaRPr lang="zh-CN" sz="30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3" grpId="0" animBg="1"/>
      <p:bldP spid="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用户标签都有哪些维度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7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b="1" dirty="0">
                <a:ea typeface="宋体" panose="02010600030101010101" pitchFamily="2" charset="-122"/>
              </a:rPr>
              <a:t>八字原则：用户消费行为分析</a:t>
            </a: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</a:rPr>
              <a:t>用户标签：性别、年龄、地域、收入、学历、职业等</a:t>
            </a: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200" dirty="0">
                <a:ea typeface="宋体" panose="02010600030101010101" pitchFamily="2" charset="-122"/>
              </a:rPr>
              <a:t>消费标签：消费习惯、购买意向、是否对促销敏感</a:t>
            </a:r>
            <a:endParaRPr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200" dirty="0">
                <a:ea typeface="宋体" panose="02010600030101010101" pitchFamily="2" charset="-122"/>
              </a:rPr>
              <a:t>行为标签：时间段、频次、时长、</a:t>
            </a:r>
            <a:r>
              <a:rPr lang="zh-CN" sz="2200" dirty="0">
                <a:ea typeface="宋体" panose="02010600030101010101" pitchFamily="2" charset="-122"/>
              </a:rPr>
              <a:t>收藏、点击、喜欢、评分</a:t>
            </a:r>
            <a:endParaRPr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	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User Behavior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可以分成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E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xplicit 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Behavior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Implicit Behavior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）</a:t>
            </a: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</a:rPr>
              <a:t>内容分析：对用户平时浏览的内容进行分析，比如体育、游戏、八卦</a:t>
            </a:r>
            <a:endParaRPr lang="zh-CN" altLang="en-US" sz="2200" dirty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4937125" y="5450840"/>
            <a:ext cx="7201535" cy="12553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000" dirty="0">
                <a:solidFill>
                  <a:srgbClr val="FF0000"/>
                </a:solidFill>
                <a:ea typeface="宋体" panose="02010600030101010101" pitchFamily="2" charset="-122"/>
              </a:rPr>
              <a:t>如何使用这些标签，来指导业务</a:t>
            </a:r>
            <a:endParaRPr lang="zh-CN" sz="30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用户标签如何指导业务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b="1" dirty="0">
                <a:ea typeface="宋体" panose="02010600030101010101" pitchFamily="2" charset="-122"/>
              </a:rPr>
              <a:t>用户生命周期的三个阶段</a:t>
            </a:r>
            <a:endParaRPr lang="zh-CN" sz="3800" b="1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获客：如何进行拉新，通过更精准的营销获取客户；</a:t>
            </a:r>
            <a:endParaRPr 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粘客：个性化推荐，搜索排序，场景运营等；</a:t>
            </a:r>
            <a:endParaRPr 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留客：流失率预测，分析关键节点降低流失率。</a:t>
            </a:r>
            <a:endParaRPr 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按照数据流处理阶段划分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7874050" y="5394980"/>
            <a:ext cx="217233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数据层</a:t>
            </a:r>
            <a:endParaRPr lang="zh-CN" alt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963213" y="5213744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用户属性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38489" y="3650645"/>
            <a:ext cx="217233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算法层</a:t>
            </a:r>
            <a:endParaRPr lang="zh-CN" alt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0" name=" 141"/>
          <p:cNvSpPr/>
          <p:nvPr/>
        </p:nvSpPr>
        <p:spPr>
          <a:xfrm rot="16200000">
            <a:off x="5465863" y="4594128"/>
            <a:ext cx="533320" cy="356360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17459" y="5112179"/>
            <a:ext cx="8229365" cy="111210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581899" y="3355576"/>
            <a:ext cx="8225248" cy="111210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3421076" y="5213744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购买记录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5085575" y="5213744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设备型号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750074" y="5213965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点击行为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963213" y="5734720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优惠券使用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440965" y="5732182"/>
            <a:ext cx="1413730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浏览内容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5105464" y="5737882"/>
            <a:ext cx="1413730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支付行为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6769963" y="5745842"/>
            <a:ext cx="1413730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喜欢行为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927653" y="3469633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用户画像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 141"/>
          <p:cNvSpPr/>
          <p:nvPr/>
        </p:nvSpPr>
        <p:spPr>
          <a:xfrm rot="16200000">
            <a:off x="5465420" y="2775877"/>
            <a:ext cx="533320" cy="356360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3385516" y="3469633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Item</a:t>
            </a:r>
            <a:r>
              <a:rPr lang="zh-CN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特征</a:t>
            </a:r>
            <a:endParaRPr lang="zh-CN" altLang="zh-CN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5050015" y="3469633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产品购买偏好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6714514" y="3469854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用户关联关系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927653" y="3990609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热门商品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3405405" y="3988071"/>
            <a:ext cx="1413730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热门话题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5069904" y="3993771"/>
            <a:ext cx="1413730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支付使用偏好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6734403" y="4001731"/>
            <a:ext cx="1413730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优惠券偏好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833667" y="1980082"/>
            <a:ext cx="217233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业务层</a:t>
            </a:r>
            <a:endParaRPr lang="zh-CN" alt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1761267" y="2059339"/>
            <a:ext cx="1523764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个性化推荐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577076" y="1804376"/>
            <a:ext cx="8229365" cy="82790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3380693" y="2045986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流失率预测</a:t>
            </a:r>
            <a:endParaRPr lang="en-US" altLang="zh-CN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5045192" y="2045986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获客预测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6709691" y="2046207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GMV</a:t>
            </a:r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预测</a:t>
            </a:r>
            <a:endParaRPr lang="zh-CN" altLang="en-US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数据分析：如何给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NBA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球员做数据分析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205" y="2273935"/>
            <a:ext cx="10202545" cy="4453255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 noGrp="1"/>
          </p:cNvSpPr>
          <p:nvPr/>
        </p:nvSpPr>
        <p:spPr>
          <a:xfrm>
            <a:off x="837565" y="1079500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NBA</a:t>
            </a:r>
            <a:r>
              <a:rPr lang="zh-CN" altLang="en-US" sz="2200" dirty="0">
                <a:ea typeface="宋体" panose="02010600030101010101" pitchFamily="2" charset="-122"/>
              </a:rPr>
              <a:t>球员数据表</a:t>
            </a:r>
            <a:r>
              <a:rPr lang="zh-CN" sz="2200" dirty="0">
                <a:ea typeface="宋体" panose="02010600030101010101" pitchFamily="2" charset="-122"/>
              </a:rPr>
              <a:t>：https://www.kaggle.com/edgarhuichen/espn-nba-players-data</a:t>
            </a: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550</a:t>
            </a:r>
            <a:r>
              <a:rPr lang="zh-CN" altLang="en-US" sz="2200" dirty="0">
                <a:ea typeface="宋体" panose="02010600030101010101" pitchFamily="2" charset="-122"/>
              </a:rPr>
              <a:t>名球员，</a:t>
            </a:r>
            <a:r>
              <a:rPr lang="en-US" altLang="zh-CN" sz="2200" dirty="0">
                <a:ea typeface="宋体" panose="02010600030101010101" pitchFamily="2" charset="-122"/>
              </a:rPr>
              <a:t>30</a:t>
            </a:r>
            <a:r>
              <a:rPr lang="zh-CN" altLang="en-US" sz="2200" dirty="0">
                <a:ea typeface="宋体" panose="02010600030101010101" pitchFamily="2" charset="-122"/>
              </a:rPr>
              <a:t>支球队数据，</a:t>
            </a:r>
            <a:r>
              <a:rPr lang="en-US" altLang="zh-CN" sz="2200" dirty="0">
                <a:ea typeface="宋体" panose="02010600030101010101" pitchFamily="2" charset="-122"/>
              </a:rPr>
              <a:t>29</a:t>
            </a:r>
            <a:r>
              <a:rPr lang="zh-CN" altLang="en-US" sz="2200" dirty="0">
                <a:ea typeface="宋体" panose="02010600030101010101" pitchFamily="2" charset="-122"/>
              </a:rPr>
              <a:t>个属性值</a:t>
            </a: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2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标签从何而来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dirty="0"/>
              <a:t>典型的方式有</a:t>
            </a:r>
            <a:r>
              <a:rPr lang="zh-CN" dirty="0">
                <a:ea typeface="宋体" panose="02010600030101010101" pitchFamily="2" charset="-122"/>
              </a:rPr>
              <a:t>：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sym typeface="+mn-ea"/>
              </a:rPr>
              <a:t>PGC</a:t>
            </a:r>
            <a:r>
              <a:rPr lang="zh-CN" dirty="0">
                <a:ea typeface="宋体" panose="02010600030101010101" pitchFamily="2" charset="-122"/>
                <a:sym typeface="+mn-ea"/>
              </a:rPr>
              <a:t>：</a:t>
            </a:r>
            <a:r>
              <a:rPr dirty="0"/>
              <a:t>专家</a:t>
            </a:r>
            <a:r>
              <a:rPr lang="zh-CN" dirty="0">
                <a:ea typeface="宋体" panose="02010600030101010101" pitchFamily="2" charset="-122"/>
              </a:rPr>
              <a:t>生产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dirty="0"/>
              <a:t>UGC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dirty="0"/>
              <a:t>普通</a:t>
            </a:r>
            <a:r>
              <a:rPr lang="zh-CN" dirty="0">
                <a:ea typeface="宋体" panose="02010600030101010101" pitchFamily="2" charset="-122"/>
              </a:rPr>
              <a:t>生产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标签是对高维事物的</a:t>
            </a:r>
            <a:r>
              <a:rPr lang="zh-CN" dirty="0">
                <a:ea typeface="宋体" panose="02010600030101010101" pitchFamily="2" charset="-122"/>
              </a:rPr>
              <a:t>抽象（</a:t>
            </a:r>
            <a:r>
              <a:rPr dirty="0"/>
              <a:t>降维</a:t>
            </a:r>
            <a:r>
              <a:rPr lang="zh-CN" dirty="0">
                <a:ea typeface="宋体" panose="02010600030101010101" pitchFamily="2" charset="-122"/>
              </a:rPr>
              <a:t>）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聚类算法：K-Means，EM聚类，Mean-Shift，DBSCAN，层次聚类，</a:t>
            </a:r>
            <a:r>
              <a:rPr lang="en-US" altLang="zh-CN" dirty="0">
                <a:ea typeface="宋体" panose="02010600030101010101" pitchFamily="2" charset="-122"/>
              </a:rPr>
              <a:t>PCA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</a:t>
            </a:r>
            <a:r>
              <a:rPr lang="en-US" altLang="zh-CN" dirty="0"/>
              <a:t>behind the theory, original from the real problem</a:t>
            </a:r>
            <a:endParaRPr lang="zh-CN" altLang="zh-CN" dirty="0"/>
          </a:p>
          <a:p>
            <a:r>
              <a:rPr lang="en-US" altLang="zh-CN" dirty="0"/>
              <a:t>Action</a:t>
            </a:r>
            <a:r>
              <a:rPr lang="zh-CN" altLang="zh-CN" dirty="0"/>
              <a:t>：</a:t>
            </a:r>
            <a:r>
              <a:rPr lang="en-US" altLang="zh-CN" dirty="0"/>
              <a:t>solve problems by tools, present the results</a:t>
            </a:r>
            <a:endParaRPr lang="zh-CN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标签从何而来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现在你是一名算法工程师，你将面对：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  <a:sym typeface="+mn-ea"/>
              </a:rPr>
              <a:t>如何对大量的数据需要标注（打标签）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如何利用用户标签，对商品进行推荐（推荐算法）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Project</a:t>
            </a:r>
            <a:r>
              <a:rPr lang="zh-CN" altLang="en-US" dirty="0">
                <a:ea typeface="宋体" panose="02010600030101010101" pitchFamily="2" charset="-122"/>
              </a:rPr>
              <a:t>：给</a:t>
            </a:r>
            <a:r>
              <a:rPr lang="en-US" altLang="zh-CN" dirty="0">
                <a:ea typeface="宋体" panose="02010600030101010101" pitchFamily="2" charset="-122"/>
              </a:rPr>
              <a:t>18</a:t>
            </a:r>
            <a:r>
              <a:rPr lang="zh-CN" altLang="en-US" dirty="0">
                <a:ea typeface="宋体" panose="02010600030101010101" pitchFamily="2" charset="-122"/>
              </a:rPr>
              <a:t>支亚洲球队打标签（聚类）</a:t>
            </a:r>
            <a:endParaRPr dirty="0"/>
          </a:p>
        </p:txBody>
      </p:sp>
      <p:sp>
        <p:nvSpPr>
          <p:cNvPr id="17" name="文本框 16"/>
          <p:cNvSpPr txBox="1"/>
          <p:nvPr/>
        </p:nvSpPr>
        <p:spPr>
          <a:xfrm>
            <a:off x="6714490" y="2317115"/>
            <a:ext cx="4685030" cy="175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排名说明：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2019年国际足联的世界排名，2015年亚洲杯排名均为实际排名。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2018年世界杯中：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亚洲区预选赛12强的球队，排名设置为40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没有进入亚洲区预选赛12强，排名设置为50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418465" y="1278255"/>
          <a:ext cx="6229985" cy="5408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995"/>
                <a:gridCol w="1605280"/>
                <a:gridCol w="1569720"/>
                <a:gridCol w="1697990"/>
              </a:tblGrid>
              <a:tr h="4622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国家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2019国际排名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2018世界杯排名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2015亚洲杯排名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日本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韩国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伊朗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沙特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伊拉克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卡塔尔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阿联酋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7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乌兹别克斯坦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泰国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越南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阿曼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朝鲜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印尼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澳洲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叙利亚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约旦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科威特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K-Means</a:t>
            </a:r>
            <a:r>
              <a:rPr lang="zh-CN" altLang="en-US" dirty="0">
                <a:ea typeface="宋体" panose="02010600030101010101" pitchFamily="2" charset="-122"/>
              </a:rPr>
              <a:t>工作原理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762490" cy="4351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Step1, </a:t>
            </a:r>
            <a:r>
              <a:rPr dirty="0"/>
              <a:t>选取K个点作为初始的类中心点，这些点一般都是从数据集中随机抽取的；</a:t>
            </a:r>
            <a:endParaRPr dirty="0"/>
          </a:p>
          <a:p>
            <a:pPr>
              <a:lnSpc>
                <a:spcPct val="150000"/>
              </a:lnSpc>
            </a:pPr>
            <a:r>
              <a:rPr lang="en-US" dirty="0"/>
              <a:t>Step2, </a:t>
            </a:r>
            <a:r>
              <a:rPr dirty="0"/>
              <a:t>将每个点分配到最近的类中心点，这样就形成了K个类，然后重新计算每个类的中心点</a:t>
            </a:r>
            <a:r>
              <a:rPr lang="zh-CN" dirty="0">
                <a:ea typeface="宋体" panose="02010600030101010101" pitchFamily="2" charset="-122"/>
              </a:rPr>
              <a:t>；</a:t>
            </a:r>
            <a:endParaRPr dirty="0"/>
          </a:p>
          <a:p>
            <a:pPr>
              <a:lnSpc>
                <a:spcPct val="150000"/>
              </a:lnSpc>
            </a:pPr>
            <a:r>
              <a:rPr dirty="0"/>
              <a:t>重复</a:t>
            </a:r>
            <a:r>
              <a:rPr lang="en-US" dirty="0"/>
              <a:t>Step2</a:t>
            </a:r>
            <a:r>
              <a:rPr dirty="0"/>
              <a:t>，直到类不发生变化，或者你也可以设置最大迭代次数，这样即使类中心点发生变化，但是只要达到最大迭代次数就会结束。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en-US" dirty="0">
                <a:ea typeface="宋体" panose="02010600030101010101" pitchFamily="2" charset="-122"/>
              </a:rPr>
              <a:t>距离的定义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430385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dirty="0"/>
              <a:t>两点之间</a:t>
            </a:r>
            <a:r>
              <a:rPr dirty="0"/>
              <a:t>距离</a:t>
            </a:r>
            <a:r>
              <a:rPr lang="zh-CN" dirty="0"/>
              <a:t>的定义</a:t>
            </a:r>
            <a:r>
              <a:rPr dirty="0"/>
              <a:t>：</a:t>
            </a:r>
            <a:endParaRPr dirty="0"/>
          </a:p>
          <a:p>
            <a:pPr>
              <a:lnSpc>
                <a:spcPct val="150000"/>
              </a:lnSpc>
            </a:pPr>
            <a:r>
              <a:rPr dirty="0"/>
              <a:t>欧氏距离</a:t>
            </a:r>
            <a:endParaRPr dirty="0"/>
          </a:p>
          <a:p>
            <a:pPr>
              <a:lnSpc>
                <a:spcPct val="150000"/>
              </a:lnSpc>
            </a:pPr>
            <a:r>
              <a:rPr dirty="0"/>
              <a:t>曼哈顿距离</a:t>
            </a:r>
            <a:endParaRPr dirty="0"/>
          </a:p>
          <a:p>
            <a:pPr>
              <a:lnSpc>
                <a:spcPct val="150000"/>
              </a:lnSpc>
            </a:pPr>
            <a:r>
              <a:rPr dirty="0"/>
              <a:t>切比雪夫距离</a:t>
            </a:r>
            <a:endParaRPr dirty="0"/>
          </a:p>
          <a:p>
            <a:pPr>
              <a:lnSpc>
                <a:spcPct val="150000"/>
              </a:lnSpc>
            </a:pPr>
            <a:r>
              <a:rPr dirty="0"/>
              <a:t>余弦距离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Project</a:t>
            </a:r>
            <a:r>
              <a:rPr lang="zh-CN" altLang="en-US" dirty="0">
                <a:ea typeface="宋体" panose="02010600030101010101" pitchFamily="2" charset="-122"/>
              </a:rPr>
              <a:t>：给</a:t>
            </a:r>
            <a:r>
              <a:rPr lang="en-US" altLang="zh-CN" dirty="0">
                <a:ea typeface="宋体" panose="02010600030101010101" pitchFamily="2" charset="-122"/>
              </a:rPr>
              <a:t>18</a:t>
            </a:r>
            <a:r>
              <a:rPr lang="zh-CN" altLang="en-US" dirty="0">
                <a:ea typeface="宋体" panose="02010600030101010101" pitchFamily="2" charset="-122"/>
              </a:rPr>
              <a:t>支亚洲球队进行聚类</a:t>
            </a:r>
            <a:endParaRPr dirty="0"/>
          </a:p>
        </p:txBody>
      </p:sp>
      <p:sp>
        <p:nvSpPr>
          <p:cNvPr id="17" name="文本框 16"/>
          <p:cNvSpPr txBox="1"/>
          <p:nvPr/>
        </p:nvSpPr>
        <p:spPr>
          <a:xfrm>
            <a:off x="6714490" y="1722755"/>
            <a:ext cx="4993005" cy="42449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数据规范化的方式：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Min-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max规范化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将原始数据投射到指定的空间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[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min,max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]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新数值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= （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原数值-极小值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）/ (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极大值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-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极小值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)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当min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=0, max=1时，为[0,1]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规范化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sklearn中的MinMaxScaler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/>
              <a:t>Z-Score</a:t>
            </a:r>
            <a:r>
              <a:rPr lang="zh-CN" altLang="en-US" dirty="0"/>
              <a:t>规范化</a:t>
            </a:r>
            <a:endParaRPr lang="zh-CN" altLang="en-US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dirty="0"/>
              <a:t>将原始数据转换为正态分布的形式</a:t>
            </a:r>
            <a:endParaRPr lang="zh-CN" altLang="en-US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dirty="0"/>
              <a:t>新数值 = （原数值 - 均值）/ 标准差</a:t>
            </a:r>
            <a:endParaRPr lang="zh-CN" altLang="en-US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dirty="0"/>
              <a:t>sklearn中的preprocessing.scale()</a:t>
            </a:r>
            <a:endParaRPr lang="zh-CN" altLang="en-US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/>
              <a:t>小数定标规范化</a:t>
            </a:r>
            <a:endParaRPr lang="zh-CN" alt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通过移动小数点的位置来进行规范化</a:t>
            </a:r>
            <a:endParaRPr lang="zh-CN" alt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使用numpy</a:t>
            </a:r>
            <a:endParaRPr lang="zh-CN" altLang="en-US" dirty="0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941070" y="1360678"/>
          <a:ext cx="5361940" cy="5401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485"/>
                <a:gridCol w="1340485"/>
                <a:gridCol w="1340485"/>
                <a:gridCol w="1340485"/>
              </a:tblGrid>
              <a:tr h="4876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国家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2019国际排名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2018世界杯排名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2015亚洲杯排名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0.375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日本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韩国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0.207692308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0.0625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伊朗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0.085714286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0.3125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沙特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0.253846154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0.5625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伊拉克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0.438461538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0.1875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卡塔尔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0.515384615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阿联酋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0.361538462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0.3125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乌兹别克斯坦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0.415384615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0.4375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泰国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0.676923077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越南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0.523076923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阿曼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0.407692308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0.6875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朝鲜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0.584615385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0.8125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印尼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澳洲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0.046153846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0.428571429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叙利亚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0.323076923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0.714285714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约旦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0.646153846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科威特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0.969230769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0.875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</a:rPr>
              <a:t>数据规范化示例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0655" y="3098800"/>
            <a:ext cx="5667375" cy="18192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0275" y="1901190"/>
            <a:ext cx="959866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数据规范化的方式：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Min-max规范化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进行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[0, 1]</a:t>
            </a:r>
            <a:r>
              <a:rPr kumimoji="0" lang="zh-CN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规范化之后，可以让不同维度的特征数据，在同一标准下可以进行比较</a:t>
            </a:r>
            <a:endParaRPr kumimoji="0" lang="zh-CN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</a:rPr>
              <a:t>数据规范化示例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6452870" y="1636395"/>
            <a:ext cx="503174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数据规范化的方式：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ea typeface="宋体" panose="02010600030101010101" pitchFamily="2" charset="-122"/>
                <a:sym typeface="Calibri" panose="020F0502020204030204"/>
              </a:rPr>
              <a:t>Z-Score</a:t>
            </a:r>
            <a:r>
              <a:rPr lang="zh-CN" altLang="en-US">
                <a:ea typeface="宋体" panose="02010600030101010101" pitchFamily="2" charset="-122"/>
                <a:sym typeface="Calibri" panose="020F0502020204030204"/>
              </a:rPr>
              <a:t>规范化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>
                <a:ea typeface="宋体" panose="02010600030101010101" pitchFamily="2" charset="-122"/>
                <a:sym typeface="Calibri" panose="020F0502020204030204"/>
              </a:rPr>
              <a:t>新数值 = （原数值 - 均值）/ 标准差</a:t>
            </a:r>
            <a:endParaRPr lang="zh-CN" altLang="en-US">
              <a:ea typeface="宋体" panose="02010600030101010101" pitchFamily="2" charset="-122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当前用得最多的数据标准化方式。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回答了这样一个问题："给定数据距离其均值多少个标准差"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9915" y="3282950"/>
            <a:ext cx="6305550" cy="3505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6325" y="1763395"/>
            <a:ext cx="5129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Thinking</a:t>
            </a:r>
            <a:r>
              <a:rPr kumimoji="0" lang="zh-CN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：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假设A与B的考试成绩都为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85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分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A的考卷满分是100分（及格60分）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B的考卷满分是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15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0分（及格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9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0分）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两个人的成绩 谁更好？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6325" y="3477895"/>
            <a:ext cx="5129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假设A所在的班级平均分为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90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，标准差为10。</a:t>
            </a: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B所在的班级平均分为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8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0，标准差为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2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0。</a:t>
            </a: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那么A的新数值=(8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5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-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90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)/10=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-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0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.5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B的新数值=(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85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-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80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)/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2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0=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0.25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</a:rPr>
              <a:t>数据规范化示例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1076325" y="1763395"/>
            <a:ext cx="512953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Z-score</a:t>
            </a:r>
            <a:r>
              <a:rPr kumimoji="0" 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在金融领域也有应用：</a:t>
            </a:r>
            <a:endParaRPr kumimoji="0" 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阿特曼Z-score模型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公开上市交易的制造业公司的破产指数模型：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Z =1.2X1 + 1.4X2 +3.3X3 + 0.6X4 + 0.999X5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6325" y="3477895"/>
            <a:ext cx="6471285" cy="175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X1 = 净营运资本 / 总资产 = （流动资产— 流动负债） / 总资产</a:t>
            </a: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X2 = 留存收益 / 总资产</a:t>
            </a: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X3 =息税前收益/ 总资产 = （利润总额+财务费用） / 总资产</a:t>
            </a: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X4 = 优先股和普通股市值 /总负债= （股票市值 * 股票总数） / 总负债</a:t>
            </a: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Calibri" panose="020F0502020204030204"/>
              </a:rPr>
              <a:t>X5 = 销售额 / 总资产</a:t>
            </a: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+mn-cs"/>
              <a:sym typeface="Calibri" panose="020F050202020403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6325" y="5218430"/>
            <a:ext cx="609473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判断准则：Z&lt;1.8,破产区；1.8≤Z&lt;2.99,灰色区；2.99&lt;Z,安全区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7628255" y="1749425"/>
          <a:ext cx="3966210" cy="3594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270"/>
                <a:gridCol w="814070"/>
                <a:gridCol w="813435"/>
                <a:gridCol w="813435"/>
              </a:tblGrid>
              <a:tr h="1905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公司名称</a:t>
                      </a:r>
                      <a:endParaRPr lang="en-US" altLang="en-US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第一年</a:t>
                      </a:r>
                      <a:endParaRPr lang="en-US" altLang="en-US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第二年</a:t>
                      </a:r>
                      <a:endParaRPr lang="en-US" altLang="en-US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第三年</a:t>
                      </a:r>
                      <a:endParaRPr lang="en-US" altLang="en-US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S*ST</a:t>
                      </a:r>
                      <a:r>
                        <a:rPr lang="en-US">
                          <a:solidFill>
                            <a:srgbClr val="333333"/>
                          </a:solidFill>
                          <a:latin typeface="宋体" panose="02010600030101010101" pitchFamily="2" charset="-122"/>
                        </a:rPr>
                        <a:t>东方</a:t>
                      </a: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A(000725)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-0.265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0.458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0.685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ST</a:t>
                      </a:r>
                      <a:r>
                        <a:rPr lang="en-US">
                          <a:solidFill>
                            <a:srgbClr val="333333"/>
                          </a:solidFill>
                          <a:latin typeface="宋体" panose="02010600030101010101" pitchFamily="2" charset="-122"/>
                        </a:rPr>
                        <a:t>自仪</a:t>
                      </a: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(600848)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-0.076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-0.561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0.133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S*ST</a:t>
                      </a:r>
                      <a:r>
                        <a:rPr lang="en-US">
                          <a:solidFill>
                            <a:srgbClr val="333333"/>
                          </a:solidFill>
                          <a:latin typeface="宋体" panose="02010600030101010101" pitchFamily="2" charset="-122"/>
                        </a:rPr>
                        <a:t>四环</a:t>
                      </a: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(000605)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-0.864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0.387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1.087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ST</a:t>
                      </a:r>
                      <a:r>
                        <a:rPr lang="en-US">
                          <a:solidFill>
                            <a:srgbClr val="333333"/>
                          </a:solidFill>
                          <a:latin typeface="宋体" panose="02010600030101010101" pitchFamily="2" charset="-122"/>
                        </a:rPr>
                        <a:t>天宇</a:t>
                      </a: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(000723)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-0.37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1.12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1.37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ST</a:t>
                      </a:r>
                      <a:r>
                        <a:rPr lang="en-US">
                          <a:solidFill>
                            <a:srgbClr val="333333"/>
                          </a:solidFill>
                          <a:latin typeface="宋体" panose="02010600030101010101" pitchFamily="2" charset="-122"/>
                        </a:rPr>
                        <a:t>常柴</a:t>
                      </a: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(000570)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-0.014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0.81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1.7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江钻股份</a:t>
                      </a: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(000852)</a:t>
                      </a:r>
                      <a:endParaRPr lang="en-US" altLang="en-US">
                        <a:solidFill>
                          <a:srgbClr val="333333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3.22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2.682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1.994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青海华鼎</a:t>
                      </a: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(600340)</a:t>
                      </a:r>
                      <a:endParaRPr lang="en-US" altLang="en-US">
                        <a:solidFill>
                          <a:srgbClr val="333333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1.974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1.969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3.453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全柴动力</a:t>
                      </a: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(600218)</a:t>
                      </a:r>
                      <a:endParaRPr lang="en-US" altLang="en-US">
                        <a:solidFill>
                          <a:srgbClr val="333333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2.992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1.747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3.03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北矿磁材</a:t>
                      </a: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(600980)</a:t>
                      </a:r>
                      <a:endParaRPr lang="en-US" altLang="en-US">
                        <a:solidFill>
                          <a:srgbClr val="333333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2.869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4.203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6.129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轻工机械</a:t>
                      </a: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(600605)</a:t>
                      </a:r>
                      <a:endParaRPr lang="en-US" altLang="en-US">
                        <a:solidFill>
                          <a:srgbClr val="333333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3.22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3.07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latin typeface="Arial" panose="020B0604020202020204" charset="-122"/>
                        </a:rPr>
                        <a:t>3.02</a:t>
                      </a:r>
                      <a:endParaRPr lang="en-US" altLang="en-US">
                        <a:solidFill>
                          <a:srgbClr val="333333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E6E6E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</a:rPr>
              <a:t>数据规范化示例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1076325" y="1763395"/>
            <a:ext cx="6248400" cy="175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ym typeface="Calibri" panose="020F0502020204030204"/>
              </a:rPr>
              <a:t>数据规范化的方式：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小数定标规范化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通过移动小数点的位置来进行规范化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比如A的取值范围 [-9999,666]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A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的新数值=原数值/1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0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000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2" name="下箭头 1"/>
          <p:cNvSpPr/>
          <p:nvPr/>
        </p:nvSpPr>
        <p:spPr>
          <a:xfrm rot="16200000">
            <a:off x="4548505" y="298592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07990" y="3032125"/>
            <a:ext cx="62484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ea typeface="宋体" panose="02010600030101010101" pitchFamily="2" charset="-122"/>
                <a:sym typeface="Calibri" panose="020F0502020204030204"/>
              </a:rPr>
              <a:t>通过移动小数点，将数值映射到 </a:t>
            </a:r>
            <a:r>
              <a:rPr lang="en-US" altLang="zh-CN" dirty="0">
                <a:ea typeface="宋体" panose="02010600030101010101" pitchFamily="2" charset="-122"/>
                <a:sym typeface="Calibri" panose="020F0502020204030204"/>
              </a:rPr>
              <a:t>[-1, 1]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K-Means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进行聚类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1076325" y="1763395"/>
            <a:ext cx="9705340" cy="24288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3800" dirty="0"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如何对</a:t>
            </a:r>
            <a:r>
              <a:rPr kumimoji="0" lang="en-US" altLang="zh-CN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18</a:t>
            </a:r>
            <a:r>
              <a:rPr kumimoji="0" lang="zh-CN" alt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支球队的数据进行规范化？</a:t>
            </a:r>
            <a:endParaRPr kumimoji="0" lang="zh-CN" alt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在</a:t>
            </a:r>
            <a:r>
              <a:rPr kumimoji="0" lang="en-US" altLang="zh-CN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Python</a:t>
            </a:r>
            <a:r>
              <a:rPr kumimoji="0" lang="zh-CN" alt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中如何实现？</a:t>
            </a:r>
            <a:endParaRPr kumimoji="0" lang="zh-CN" alt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711325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About Thinking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传统机器学习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OR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深度模型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分类回归算法：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逻辑回归，线性回归，决策树，LDA，朴素贝叶斯，SVM，KNN，AdaBoost，XGBoost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聚类算法：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K-Means，EM聚类，Mean-Shift，DBSCAN，层次</a:t>
            </a:r>
            <a:r>
              <a:rPr lang="zh-CN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聚类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PCA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推荐算法：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基于标签推荐：SimpleTagBased，NormTagBased，TagBased-TFIDF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81000"/>
              </a:lnSpc>
              <a:buNone/>
            </a:pP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基于内容的推荐</a:t>
            </a:r>
            <a:endParaRPr 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81000"/>
              </a:lnSpc>
              <a:buNone/>
            </a:pP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基于协同过滤：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User-CF, Item-CF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81000"/>
              </a:lnSpc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CTR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预估：</a:t>
            </a:r>
            <a:r>
              <a:rPr lang="en-US" altLang="zh-CN" sz="2000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GBDT+LR, Wide &amp; Deep, FM, FFM, DeepFM, NFM, Deep &amp; Cross, </a:t>
            </a:r>
            <a:r>
              <a:rPr lang="en-US" altLang="zh-CN" sz="2000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xDeepFM, </a:t>
            </a:r>
            <a:r>
              <a:rPr lang="en-US" altLang="zh-CN" sz="2000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DIN, DIEN, DSIN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en-US" dirty="0">
                <a:ea typeface="宋体" panose="02010600030101010101" pitchFamily="2" charset="-122"/>
              </a:rPr>
              <a:t>使用</a:t>
            </a:r>
            <a:r>
              <a:rPr lang="en-US" altLang="zh-CN" dirty="0">
                <a:ea typeface="宋体" panose="02010600030101010101" pitchFamily="2" charset="-122"/>
              </a:rPr>
              <a:t>K-Means</a:t>
            </a:r>
            <a:r>
              <a:rPr lang="zh-CN" altLang="en-US" dirty="0">
                <a:ea typeface="宋体" panose="02010600030101010101" pitchFamily="2" charset="-122"/>
              </a:rPr>
              <a:t>进行聚类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68450"/>
            <a:ext cx="9430385" cy="435165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sz="1500" dirty="0"/>
              <a:t># 数据</a:t>
            </a:r>
            <a:r>
              <a:rPr lang="zh-CN" sz="1500" dirty="0">
                <a:ea typeface="宋体" panose="02010600030101010101" pitchFamily="2" charset="-122"/>
              </a:rPr>
              <a:t>加载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data = pd.read_csv('team_cluster_data.csv', encoding='gbk')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train_x = data[["2019国际排名","2018世界杯排名","2015亚洲杯排名"]]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kmeans = KMeans(n_clusters=3)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# 规范化到[0,1]空间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min_max_scaler=preprocessing.MinMaxScaler()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train_x=min_max_scaler.fit_transform(train_x)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# </a:t>
            </a:r>
            <a:r>
              <a:rPr lang="zh-CN" sz="1500" dirty="0">
                <a:ea typeface="宋体" panose="02010600030101010101" pitchFamily="2" charset="-122"/>
              </a:rPr>
              <a:t>使用</a:t>
            </a:r>
            <a:r>
              <a:rPr sz="1500" dirty="0"/>
              <a:t>kmeans</a:t>
            </a:r>
            <a:r>
              <a:rPr lang="zh-CN" sz="1500" dirty="0">
                <a:ea typeface="宋体" panose="02010600030101010101" pitchFamily="2" charset="-122"/>
              </a:rPr>
              <a:t>进行聚类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kmeans.fit(train_x)</a:t>
            </a:r>
            <a:endParaRPr sz="1500" dirty="0"/>
          </a:p>
          <a:p>
            <a:pPr marL="0" indent="0">
              <a:lnSpc>
                <a:spcPct val="150000"/>
              </a:lnSpc>
              <a:buNone/>
            </a:pPr>
            <a:r>
              <a:rPr sz="1500" dirty="0"/>
              <a:t>predict_y = kmeans.predict(train_x)</a:t>
            </a:r>
            <a:endParaRPr sz="1500"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Project</a:t>
            </a:r>
            <a:r>
              <a:rPr lang="zh-CN" altLang="en-US" dirty="0">
                <a:ea typeface="宋体" panose="02010600030101010101" pitchFamily="2" charset="-122"/>
              </a:rPr>
              <a:t>：给</a:t>
            </a:r>
            <a:r>
              <a:rPr lang="en-US" altLang="zh-CN" dirty="0">
                <a:ea typeface="宋体" panose="02010600030101010101" pitchFamily="2" charset="-122"/>
              </a:rPr>
              <a:t>18</a:t>
            </a:r>
            <a:r>
              <a:rPr lang="zh-CN" altLang="en-US" dirty="0">
                <a:ea typeface="宋体" panose="02010600030101010101" pitchFamily="2" charset="-122"/>
              </a:rPr>
              <a:t>支亚洲球队进行聚类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7066915" y="2185035"/>
            <a:ext cx="4753610" cy="24904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聚类是无监督的学习，具体含义需要我们指定</a:t>
            </a: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什么时候使用聚类：</a:t>
            </a: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缺乏足够的先验知识</a:t>
            </a: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人工打标签太贵</a:t>
            </a: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352425" y="1156843"/>
          <a:ext cx="6648450" cy="5401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690"/>
                <a:gridCol w="1329690"/>
                <a:gridCol w="1329690"/>
                <a:gridCol w="1329690"/>
                <a:gridCol w="1329690"/>
              </a:tblGrid>
              <a:tr h="385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国家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2019国际排名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2018世界杯排名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2015亚洲杯排名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聚类结果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日本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韩国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伊朗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沙特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伊拉克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卡塔尔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阿联酋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乌兹别克斯坦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泰国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越南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阿曼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朝鲜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印尼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澳洲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叙利亚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约旦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科威特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如何利用用户标签做推荐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430385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dirty="0"/>
              <a:t>Delicious数据集：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1867名用户，105000个书签</a:t>
            </a:r>
            <a:r>
              <a:rPr lang="zh-CN" dirty="0">
                <a:ea typeface="宋体" panose="02010600030101010101" pitchFamily="2" charset="-122"/>
              </a:rPr>
              <a:t>，53388个标签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https://grouplens.org/datasets/hetrec-2011/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格式：userID     bookmarkID     tagID     timestamp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endParaRPr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如何利用用户标签做推荐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430385" cy="43516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SimpleTagBased算法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统计每个用户的常用标签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对每个标签，统计被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打过</a:t>
            </a: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这个标签次数最多的商品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对于一个用户，找到他常用的标签，然后找到具有这些标签的最热门物品推荐给他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用户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对商品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的兴趣 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347210" y="5015230"/>
          <a:ext cx="6332855" cy="743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" r:id="rId1" imgW="2920365" imgH="342900" progId="Equation.KSEE3">
                  <p:embed/>
                </p:oleObj>
              </mc:Choice>
              <mc:Fallback>
                <p:oleObj name="" r:id="rId1" imgW="2920365" imgH="342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47210" y="5015230"/>
                        <a:ext cx="6332855" cy="743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 txBox="1">
            <a:spLocks noGrp="1"/>
          </p:cNvSpPr>
          <p:nvPr/>
        </p:nvSpPr>
        <p:spPr>
          <a:xfrm>
            <a:off x="4559935" y="5824220"/>
            <a:ext cx="3556635" cy="6292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</a:rPr>
              <a:t>用户</a:t>
            </a:r>
            <a:r>
              <a:rPr lang="en-US" altLang="zh-CN" sz="2200" dirty="0">
                <a:ea typeface="宋体" panose="02010600030101010101" pitchFamily="2" charset="-122"/>
              </a:rPr>
              <a:t>u</a:t>
            </a:r>
            <a:r>
              <a:rPr lang="zh-CN" sz="2200" dirty="0">
                <a:ea typeface="宋体" panose="02010600030101010101" pitchFamily="2" charset="-122"/>
              </a:rPr>
              <a:t>使用过标签</a:t>
            </a:r>
            <a:r>
              <a:rPr lang="en-US" altLang="zh-CN" sz="2200" dirty="0">
                <a:ea typeface="宋体" panose="02010600030101010101" pitchFamily="2" charset="-122"/>
              </a:rPr>
              <a:t>t</a:t>
            </a:r>
            <a:r>
              <a:rPr lang="zh-CN" altLang="en-US" sz="2200" dirty="0">
                <a:ea typeface="宋体" panose="02010600030101010101" pitchFamily="2" charset="-122"/>
              </a:rPr>
              <a:t>的次数</a:t>
            </a:r>
            <a:endParaRPr lang="en-US" altLang="zh-CN" sz="2200" dirty="0">
              <a:ea typeface="宋体" panose="02010600030101010101" pitchFamily="2" charset="-122"/>
            </a:endParaRPr>
          </a:p>
        </p:txBody>
      </p: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8534400" y="5795645"/>
            <a:ext cx="3556635" cy="6292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87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商品</a:t>
            </a:r>
            <a:r>
              <a:rPr lang="en-US" altLang="zh-CN" dirty="0">
                <a:ea typeface="宋体" panose="02010600030101010101" pitchFamily="2" charset="-122"/>
              </a:rPr>
              <a:t>i</a:t>
            </a:r>
            <a:r>
              <a:rPr lang="zh-CN" altLang="en-US" dirty="0">
                <a:ea typeface="宋体" panose="02010600030101010101" pitchFamily="2" charset="-122"/>
              </a:rPr>
              <a:t>被打过</a:t>
            </a:r>
            <a:r>
              <a:rPr lang="zh-CN" dirty="0">
                <a:ea typeface="宋体" panose="02010600030101010101" pitchFamily="2" charset="-122"/>
              </a:rPr>
              <a:t>标签</a:t>
            </a:r>
            <a:r>
              <a:rPr lang="en-US" altLang="zh-CN" dirty="0">
                <a:ea typeface="宋体" panose="02010600030101010101" pitchFamily="2" charset="-122"/>
              </a:rPr>
              <a:t>t</a:t>
            </a:r>
            <a:r>
              <a:rPr lang="zh-CN" altLang="en-US" dirty="0">
                <a:ea typeface="宋体" panose="02010600030101010101" pitchFamily="2" charset="-122"/>
              </a:rPr>
              <a:t>的次数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7" name="下箭头 6"/>
          <p:cNvSpPr/>
          <p:nvPr/>
        </p:nvSpPr>
        <p:spPr>
          <a:xfrm rot="2280000">
            <a:off x="6602730" y="5572760"/>
            <a:ext cx="367030" cy="466725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8" name="下箭头 7"/>
          <p:cNvSpPr/>
          <p:nvPr/>
        </p:nvSpPr>
        <p:spPr>
          <a:xfrm rot="19440000">
            <a:off x="9458325" y="5561330"/>
            <a:ext cx="367030" cy="466725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如何利用用户标签做推荐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430385" cy="43516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数据结构定义：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 err="1">
                <a:latin typeface="宋体" panose="02010600030101010101" pitchFamily="2" charset="-122"/>
                <a:ea typeface="宋体" panose="02010600030101010101" pitchFamily="2" charset="-122"/>
              </a:rPr>
              <a:t>用户打标签记录</a:t>
            </a:r>
            <a:r>
              <a:rPr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dirty="0" err="1" smtClean="0"/>
              <a:t>records</a:t>
            </a:r>
            <a:r>
              <a:rPr dirty="0" smtClean="0"/>
              <a:t>[</a:t>
            </a:r>
            <a:r>
              <a:rPr dirty="0" err="1" smtClean="0"/>
              <a:t>i</a:t>
            </a:r>
            <a:r>
              <a:rPr dirty="0"/>
              <a:t>] = {user, item, tag}</a:t>
            </a:r>
            <a:endParaRPr dirty="0"/>
          </a:p>
          <a:p>
            <a:pPr>
              <a:lnSpc>
                <a:spcPct val="150000"/>
              </a:lnSpc>
            </a:pPr>
            <a:r>
              <a:rPr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用户打过的标签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dirty="0" err="1" smtClean="0"/>
              <a:t>user_tags</a:t>
            </a:r>
            <a:r>
              <a:rPr dirty="0" smtClean="0"/>
              <a:t>[u</a:t>
            </a:r>
            <a:r>
              <a:rPr dirty="0"/>
              <a:t>][t] </a:t>
            </a:r>
            <a:endParaRPr dirty="0"/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用户打过标签的商品：</a:t>
            </a:r>
            <a:r>
              <a:rPr lang="en-US" altLang="zh-CN" dirty="0">
                <a:ea typeface="宋体" panose="02010600030101010101" pitchFamily="2" charset="-122"/>
              </a:rPr>
              <a:t>user_items[u][i]</a:t>
            </a:r>
            <a:endParaRPr dirty="0"/>
          </a:p>
          <a:p>
            <a:pPr>
              <a:lnSpc>
                <a:spcPct val="150000"/>
              </a:lnSpc>
            </a:pPr>
            <a:r>
              <a:rPr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打上某标签的商品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dirty="0" err="1" smtClean="0"/>
              <a:t>tag_items</a:t>
            </a:r>
            <a:r>
              <a:rPr dirty="0" smtClean="0"/>
              <a:t>[t</a:t>
            </a:r>
            <a:r>
              <a:rPr dirty="0"/>
              <a:t>][i]</a:t>
            </a:r>
            <a:endParaRPr dirty="0"/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某标签使用过的用户：</a:t>
            </a:r>
            <a:r>
              <a:rPr lang="zh-CN" altLang="en-US" dirty="0">
                <a:ea typeface="宋体" panose="02010600030101010101" pitchFamily="2" charset="-122"/>
              </a:rPr>
              <a:t>tags_users</a:t>
            </a:r>
            <a:r>
              <a:rPr lang="en-US" altLang="zh-CN" dirty="0">
                <a:ea typeface="宋体" panose="02010600030101010101" pitchFamily="2" charset="-122"/>
              </a:rPr>
              <a:t>[t][u]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评测指标：准确率，召回率，精确率，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F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值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430385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准确率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召回率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精确率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F值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当</a:t>
            </a:r>
            <a:endParaRPr lang="zh-CN" dirty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6354445" y="2223770"/>
          <a:ext cx="4719320" cy="1866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830"/>
                <a:gridCol w="1179830"/>
                <a:gridCol w="1179830"/>
                <a:gridCol w="1179830"/>
              </a:tblGrid>
              <a:tr h="4667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预测类别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66725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实际类别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Yes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No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672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Yes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TP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FN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672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No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FP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TN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098040" y="1419860"/>
          <a:ext cx="380047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" r:id="rId3" imgW="1981200" imgH="393700" progId="Equation.KSEE3">
                  <p:embed/>
                </p:oleObj>
              </mc:Choice>
              <mc:Fallback>
                <p:oleObj name="" r:id="rId3" imgW="1981200" imgH="3937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8040" y="1419860"/>
                        <a:ext cx="3800475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08835" y="2157730"/>
          <a:ext cx="214439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" r:id="rId5" imgW="1117600" imgH="393700" progId="Equation.KSEE3">
                  <p:embed/>
                </p:oleObj>
              </mc:Choice>
              <mc:Fallback>
                <p:oleObj name="" r:id="rId5" imgW="1117600" imgH="3937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8835" y="2157730"/>
                        <a:ext cx="2144395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085658" y="2896235"/>
          <a:ext cx="25336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" r:id="rId7" imgW="1320165" imgH="393700" progId="Equation.KSEE3">
                  <p:embed/>
                </p:oleObj>
              </mc:Choice>
              <mc:Fallback>
                <p:oleObj name="" r:id="rId7" imgW="1320165" imgH="3937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85658" y="2896235"/>
                        <a:ext cx="2533650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074863" y="3641725"/>
          <a:ext cx="3437890" cy="853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" r:id="rId9" imgW="1790700" imgH="444500" progId="Equation.KSEE3">
                  <p:embed/>
                </p:oleObj>
              </mc:Choice>
              <mc:Fallback>
                <p:oleObj name="" r:id="rId9" imgW="1790700" imgH="4445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74863" y="3641725"/>
                        <a:ext cx="3437890" cy="853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42695" y="4620260"/>
          <a:ext cx="4194175" cy="805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" r:id="rId11" imgW="2184400" imgH="419100" progId="Equation.KSEE3">
                  <p:embed/>
                </p:oleObj>
              </mc:Choice>
              <mc:Fallback>
                <p:oleObj name="" r:id="rId11" imgW="2184400" imgH="4191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42695" y="4620260"/>
                        <a:ext cx="4194175" cy="805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  <a:sym typeface="+mn-ea"/>
              </a:rPr>
              <a:t>Delicious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数据集 推荐结果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258570" y="1590040"/>
          <a:ext cx="9477375" cy="4675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475"/>
                <a:gridCol w="1895475"/>
                <a:gridCol w="1895475"/>
                <a:gridCol w="1895475"/>
                <a:gridCol w="1895475"/>
              </a:tblGrid>
              <a:tr h="7740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260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SimpleTagBased算法</a:t>
                      </a:r>
                      <a:endParaRPr lang="zh-CN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260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NormTagBased算法</a:t>
                      </a:r>
                      <a:endParaRPr lang="zh-CN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260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精确率</a:t>
                      </a:r>
                      <a:endParaRPr lang="zh-CN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260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召回率</a:t>
                      </a:r>
                      <a:endParaRPr lang="zh-CN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260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精确率</a:t>
                      </a:r>
                      <a:endParaRPr lang="zh-CN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260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召回率</a:t>
                      </a:r>
                      <a:endParaRPr lang="zh-CN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0.829%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0.355%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0.930%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0.394%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0.633%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0.542%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0.689%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0.584%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0.512%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0.877%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0.496%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0.840%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0.381%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1.304%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0.367%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1.243%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0.318%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1.635%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0.318%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1.618%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80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0.276%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1.893%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0.284%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1.926%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0.248%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2.124%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0.249%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2.106%</a:t>
                      </a:r>
                      <a:endParaRPr lang="en-US" altLang="en-US" sz="2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  <a:sym typeface="+mn-ea"/>
              </a:rPr>
              <a:t>Action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：对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Simple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TagBased算法进行改进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744710" cy="4351655"/>
          </a:xfrm>
          <a:prstGeom prst="rect">
            <a:avLst/>
          </a:prstGeom>
        </p:spPr>
        <p:txBody>
          <a:bodyPr>
            <a:normAutofit fontScale="80000" lnSpcReduction="10000"/>
          </a:bodyPr>
          <a:lstStyle/>
          <a:p>
            <a:pPr>
              <a:lnSpc>
                <a:spcPct val="150000"/>
              </a:lnSpc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NormTagBased算法：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score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进行归一化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TagBased-</a:t>
            </a: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TFIDF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算法：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如果一个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tag</a:t>
            </a:r>
            <a:r>
              <a:rPr dirty="0">
                <a:latin typeface="宋体" panose="02010600030101010101" pitchFamily="2" charset="-122"/>
                <a:ea typeface="宋体" panose="02010600030101010101" pitchFamily="2" charset="-122"/>
              </a:rPr>
              <a:t>很热门，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会导致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user_tags[t]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很大，所以即使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tag_items[u,t]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很小，也会导致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score(u,i)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很大。给热门标签过大的权重，不能反应用户个性化的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兴趣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这里借鉴</a:t>
            </a:r>
            <a:r>
              <a:rPr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TF-IDF的思想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，使用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tag_users[t]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表示标签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被多少个不同的用户使用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368040" y="1862455"/>
          <a:ext cx="6444615" cy="909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2971800" imgH="419100" progId="Equation.KSEE3">
                  <p:embed/>
                </p:oleObj>
              </mc:Choice>
              <mc:Fallback>
                <p:oleObj name="" r:id="rId1" imgW="2971800" imgH="419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68040" y="1862455"/>
                        <a:ext cx="6444615" cy="909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57730" y="5411470"/>
          <a:ext cx="7105650" cy="910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3" imgW="3276600" imgH="419100" progId="Equation.KSEE3">
                  <p:embed/>
                </p:oleObj>
              </mc:Choice>
              <mc:Fallback>
                <p:oleObj name="" r:id="rId3" imgW="3276600" imgH="419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57730" y="5411470"/>
                        <a:ext cx="7105650" cy="910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  <a:sym typeface="+mn-ea"/>
              </a:rPr>
              <a:t>Action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：对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Simple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TagBased算法进行改进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744710" cy="435165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>
              <a:lnSpc>
                <a:spcPct val="150000"/>
              </a:lnSpc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什么是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TF-IDF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TF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Term Frequency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词频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一个单词的重要性和它在文档中出现的次数呈正比。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IDF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Inverse Document Frequency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逆向文档频率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一个单词在文档中的区分度。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这个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单词出现的文档数越少，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区分度越大，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IDF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越大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856480" y="5114925"/>
          <a:ext cx="504634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" r:id="rId1" imgW="2108200" imgH="419100" progId="Equation.KSEE3">
                  <p:embed/>
                </p:oleObj>
              </mc:Choice>
              <mc:Fallback>
                <p:oleObj name="" r:id="rId1" imgW="2108200" imgH="4191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56480" y="5114925"/>
                        <a:ext cx="504634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547995" y="1875790"/>
          <a:ext cx="352742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" r:id="rId3" imgW="1473200" imgH="419100" progId="Equation.KSEE3">
                  <p:embed/>
                </p:oleObj>
              </mc:Choice>
              <mc:Fallback>
                <p:oleObj name="" r:id="rId3" imgW="1473200" imgH="4191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47995" y="1875790"/>
                        <a:ext cx="352742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如何给用户推荐标签</a:t>
            </a:r>
            <a:endParaRPr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430385" cy="435165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当用户u给物品i打标签时，可以给用户推荐和物品i相关的标签，方法如下：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方法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zh-CN" dirty="0">
                <a:ea typeface="宋体" panose="02010600030101010101" pitchFamily="2" charset="-122"/>
              </a:rPr>
              <a:t>给用户u推荐整个系统最热门的标签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方法</a:t>
            </a:r>
            <a:r>
              <a:rPr lang="en-US" altLang="zh-CN" dirty="0">
                <a:ea typeface="宋体" panose="02010600030101010101" pitchFamily="2" charset="-122"/>
              </a:rPr>
              <a:t>2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zh-CN" dirty="0">
                <a:ea typeface="宋体" panose="02010600030101010101" pitchFamily="2" charset="-122"/>
              </a:rPr>
              <a:t>给用户u推荐物品i上最热门的标签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方法</a:t>
            </a:r>
            <a:r>
              <a:rPr lang="en-US" altLang="zh-CN" dirty="0">
                <a:ea typeface="宋体" panose="02010600030101010101" pitchFamily="2" charset="-122"/>
              </a:rPr>
              <a:t>3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zh-CN" dirty="0">
                <a:ea typeface="宋体" panose="02010600030101010101" pitchFamily="2" charset="-122"/>
              </a:rPr>
              <a:t>给用户u推荐他自己经常使用的标签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将方法</a:t>
            </a:r>
            <a:r>
              <a:rPr lang="en-US" altLang="zh-CN" dirty="0">
                <a:ea typeface="宋体" panose="02010600030101010101" pitchFamily="2" charset="-122"/>
              </a:rPr>
              <a:t>2</a:t>
            </a:r>
            <a:r>
              <a:rPr lang="zh-CN" altLang="en-US" dirty="0">
                <a:ea typeface="宋体" panose="02010600030101010101" pitchFamily="2" charset="-122"/>
              </a:rPr>
              <a:t>和</a:t>
            </a:r>
            <a:r>
              <a:rPr lang="en-US" altLang="zh-CN" dirty="0">
                <a:ea typeface="宋体" panose="02010600030101010101" pitchFamily="2" charset="-122"/>
              </a:rPr>
              <a:t>3</a:t>
            </a:r>
            <a:r>
              <a:rPr lang="zh-CN" dirty="0">
                <a:ea typeface="宋体" panose="02010600030101010101" pitchFamily="2" charset="-122"/>
              </a:rPr>
              <a:t>进行加权融合，生成最终的标签推荐结果</a:t>
            </a:r>
            <a:endParaRPr 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学习方法</a:t>
            </a:r>
            <a:endParaRPr lang="zh-CN" altLang="zh-CN" dirty="0"/>
          </a:p>
        </p:txBody>
      </p:sp>
      <p:sp>
        <p:nvSpPr>
          <p:cNvPr id="17" name="圆角矩形 16"/>
          <p:cNvSpPr/>
          <p:nvPr/>
        </p:nvSpPr>
        <p:spPr>
          <a:xfrm>
            <a:off x="1967865" y="232664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41880" y="2433955"/>
            <a:ext cx="84518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altLang="en-US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输入</a:t>
            </a:r>
            <a:endParaRPr lang="zh-CN" altLang="en-US" sz="2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3463925" y="2472055"/>
            <a:ext cx="465455" cy="3143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3983355" y="231394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31615" y="2326640"/>
            <a:ext cx="139001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人工特征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提取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7898765" y="225679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47025" y="2355215"/>
            <a:ext cx="139001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权重学习</a:t>
            </a:r>
            <a:endParaRPr lang="zh-CN" altLang="en-US" sz="2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9933940" y="225679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982200" y="2355215"/>
            <a:ext cx="139001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预测结果</a:t>
            </a:r>
            <a:endParaRPr lang="zh-CN" altLang="en-US" sz="2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1" name="右箭头 30"/>
          <p:cNvSpPr/>
          <p:nvPr/>
        </p:nvSpPr>
        <p:spPr>
          <a:xfrm>
            <a:off x="6125845" y="2462530"/>
            <a:ext cx="1176020" cy="3130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2" name="右箭头 31"/>
          <p:cNvSpPr/>
          <p:nvPr/>
        </p:nvSpPr>
        <p:spPr>
          <a:xfrm>
            <a:off x="9422765" y="2415540"/>
            <a:ext cx="465455" cy="3143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1967865" y="371856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341880" y="3825875"/>
            <a:ext cx="84518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altLang="en-US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输入</a:t>
            </a:r>
            <a:endParaRPr lang="zh-CN" altLang="en-US" sz="2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3463925" y="3863975"/>
            <a:ext cx="465455" cy="3143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3983355" y="370586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031615" y="3718560"/>
            <a:ext cx="139001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基础特征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提取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946390" y="3696335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994650" y="3794760"/>
            <a:ext cx="139001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权重学习</a:t>
            </a:r>
            <a:endParaRPr lang="zh-CN" altLang="en-US" sz="2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9962515" y="366776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010775" y="3766185"/>
            <a:ext cx="1390015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预测结果</a:t>
            </a:r>
            <a:endParaRPr lang="zh-CN" altLang="en-US" sz="22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9441815" y="3844925"/>
            <a:ext cx="465455" cy="3143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6002020" y="3704590"/>
            <a:ext cx="1447800" cy="63246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004560" y="3686175"/>
            <a:ext cx="139001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多层复杂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特征提取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7" name="右箭头 46"/>
          <p:cNvSpPr/>
          <p:nvPr/>
        </p:nvSpPr>
        <p:spPr>
          <a:xfrm>
            <a:off x="5475605" y="3851275"/>
            <a:ext cx="465455" cy="3143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8" name="右箭头 47"/>
          <p:cNvSpPr/>
          <p:nvPr/>
        </p:nvSpPr>
        <p:spPr>
          <a:xfrm>
            <a:off x="7479030" y="3863340"/>
            <a:ext cx="465455" cy="3143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62560" y="2459990"/>
            <a:ext cx="174180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传统机器学习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79425" y="3794760"/>
            <a:ext cx="139001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深度学习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6" grpId="0"/>
      <p:bldP spid="28" grpId="0"/>
      <p:bldP spid="35" grpId="0"/>
      <p:bldP spid="38" grpId="0"/>
      <p:bldP spid="40" grpId="0"/>
      <p:bldP spid="42" grpId="0"/>
      <p:bldP spid="46" grpId="0"/>
      <p:bldP spid="49" grpId="0"/>
      <p:bldP spid="5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基于内容的推荐系统架构</a:t>
            </a:r>
            <a:endParaRPr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430385" cy="4351655"/>
          </a:xfrm>
          <a:prstGeom prst="rect">
            <a:avLst/>
          </a:prstGeom>
        </p:spPr>
        <p:txBody>
          <a:bodyPr>
            <a:normAutofit fontScale="87500" lnSpcReduction="20000"/>
          </a:bodyPr>
          <a:lstStyle/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物品表示 Item Representation：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为每个item抽取出</a:t>
            </a:r>
            <a:r>
              <a:rPr lang="en-US" altLang="zh-CN" dirty="0">
                <a:ea typeface="宋体" panose="02010600030101010101" pitchFamily="2" charset="-122"/>
              </a:rPr>
              <a:t>features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特征学习Profile Learning：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利用一个用户过去喜欢（不喜欢）的item的特征数据，来学习该用户的喜好特征（profile）；</a:t>
            </a:r>
            <a:endParaRPr 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生成推荐列表Recommendation Generation：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通过用户profile与候选item的特征，推荐相关性最大的item。 </a:t>
            </a:r>
            <a:endParaRPr 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基于内容的推荐系统架构</a:t>
            </a:r>
            <a:endParaRPr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535" y="1525905"/>
            <a:ext cx="6206490" cy="40894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7400925" y="1593850"/>
            <a:ext cx="4415790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sz="2200" dirty="0" err="1" smtClean="0">
                <a:ea typeface="宋体" panose="02010600030101010101" pitchFamily="2" charset="-122"/>
              </a:rPr>
              <a:t>标签可以作为用户的画像Profil</a:t>
            </a:r>
            <a:r>
              <a:rPr lang="en-US" sz="2200" dirty="0" err="1" smtClean="0">
                <a:ea typeface="宋体" panose="02010600030101010101" pitchFamily="2" charset="-122"/>
              </a:rPr>
              <a:t>e</a:t>
            </a:r>
            <a:r>
              <a:rPr lang="zh-CN" altLang="en-US" sz="2200" dirty="0" smtClean="0">
                <a:ea typeface="宋体" panose="02010600030101010101" pitchFamily="2" charset="-122"/>
              </a:rPr>
              <a:t>，</a:t>
            </a:r>
            <a:r>
              <a:rPr sz="2200" dirty="0" err="1" smtClean="0">
                <a:ea typeface="宋体" panose="02010600030101010101" pitchFamily="2" charset="-122"/>
              </a:rPr>
              <a:t>也可以作为</a:t>
            </a:r>
            <a:r>
              <a:rPr sz="2200" dirty="0" err="1">
                <a:ea typeface="宋体" panose="02010600030101010101" pitchFamily="2" charset="-122"/>
              </a:rPr>
              <a:t>Item的特征</a:t>
            </a:r>
            <a:endParaRPr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2200" dirty="0">
                <a:ea typeface="宋体" panose="02010600030101010101" pitchFamily="2" charset="-122"/>
              </a:rPr>
              <a:t>User=&gt;Item之间的匹配程度：</a:t>
            </a:r>
            <a:endParaRPr lang="zh-CN"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2200" dirty="0">
                <a:ea typeface="宋体" panose="02010600030101010101" pitchFamily="2" charset="-122"/>
              </a:rPr>
              <a:t>SimpleTagBased</a:t>
            </a:r>
            <a:endParaRPr lang="zh-CN"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2200" dirty="0">
                <a:ea typeface="宋体" panose="02010600030101010101" pitchFamily="2" charset="-122"/>
              </a:rPr>
              <a:t>NormTagBased</a:t>
            </a:r>
            <a:endParaRPr lang="zh-CN"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2200" dirty="0">
                <a:ea typeface="宋体" panose="02010600030101010101" pitchFamily="2" charset="-122"/>
              </a:rPr>
              <a:t>TagBased-TFIDF</a:t>
            </a:r>
            <a:endParaRPr lang="zh-CN" sz="2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Summary</a:t>
            </a:r>
            <a:endParaRPr 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351790" y="1547495"/>
            <a:ext cx="579247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聚类是一种降维的方式，距离的定义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定义用户画像的维度（用户、消费、行为、内容），从而指导业务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围绕用户生命周期开展业务（获客、粘客、留客）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数据处理的层次：数据源 =&gt; 算法层 =&gt; 业务层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标签是一种抽象能力，通过对用户画像进行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Profile Learning，同时对item提取标签，从而可以完成基于标签的召回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标签召回计算简单，属于召回的一种策略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 descr="标签化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3150" y="1708150"/>
            <a:ext cx="6048375" cy="42005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dirty="0"/>
              <a:t>2/</a:t>
            </a:r>
            <a:r>
              <a:rPr lang="en-US" altLang="zh-CN" dirty="0"/>
              <a:t>2</a:t>
            </a:r>
            <a:r>
              <a:rPr lang="zh-CN" altLang="en-US" dirty="0"/>
              <a:t>  </a:t>
            </a:r>
            <a:r>
              <a:rPr lang="en-US" altLang="zh-CN" sz="5400" dirty="0"/>
              <a:t>Project</a:t>
            </a:r>
            <a:r>
              <a:rPr lang="zh-CN" altLang="en-US" sz="5400" dirty="0">
                <a:ea typeface="宋体" panose="02010600030101010101" pitchFamily="2" charset="-122"/>
              </a:rPr>
              <a:t>相关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MNIST的</a:t>
            </a:r>
            <a:r>
              <a:rPr lang="en-US" altLang="zh-CN" dirty="0"/>
              <a:t>10</a:t>
            </a:r>
            <a:r>
              <a:rPr lang="zh-CN" altLang="zh-CN" dirty="0"/>
              <a:t>种解法</a:t>
            </a:r>
            <a:endParaRPr lang="zh-CN" altLang="zh-CN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36713" y="1585901"/>
          <a:ext cx="11449878" cy="4679345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3760644"/>
                <a:gridCol w="7689234"/>
              </a:tblGrid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算法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工具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Logistic Regression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sklearn.linear_model import LogisticRegression</a:t>
                      </a:r>
                      <a:endParaRPr 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CART</a:t>
                      </a:r>
                      <a:r>
                        <a:rPr lang="zh-CN" altLang="en-US" sz="1800" kern="100">
                          <a:effectLst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1800" kern="100">
                          <a:effectLst/>
                        </a:rPr>
                        <a:t>ID3</a:t>
                      </a:r>
                      <a:r>
                        <a:rPr lang="zh-CN" altLang="en-US" sz="1800" kern="100">
                          <a:effectLst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zh-CN" sz="1800" kern="100">
                          <a:effectLst/>
                        </a:rPr>
                        <a:t>决策树）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sklearn.tree import DecisionTreeClassifier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LDA</a:t>
                      </a:r>
                      <a:endParaRPr lang="en-US" alt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en-US" altLang="en-US" sz="1800" kern="100" dirty="0" err="1">
                          <a:effectLst/>
                        </a:rPr>
                        <a:t>from sklearn.discriminant_analysis import LinearDiscriminantAnalysis  </a:t>
                      </a:r>
                      <a:endParaRPr lang="en-US" altLang="en-US" sz="1800" kern="100" dirty="0" err="1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朴素贝叶斯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from </a:t>
                      </a:r>
                      <a:r>
                        <a:rPr lang="en-US" sz="1800" kern="100" dirty="0" err="1">
                          <a:effectLst/>
                        </a:rPr>
                        <a:t>sklearn.naive_bayes</a:t>
                      </a:r>
                      <a:r>
                        <a:rPr lang="en-US" sz="1800" kern="100" dirty="0">
                          <a:effectLst/>
                        </a:rPr>
                        <a:t> import </a:t>
                      </a:r>
                      <a:r>
                        <a:rPr lang="en-US" altLang="en-US" sz="1800" kern="100" dirty="0" err="1">
                          <a:effectLst/>
                          <a:sym typeface="+mn-ea"/>
                        </a:rPr>
                        <a:t>BernoulliNB</a:t>
                      </a:r>
                      <a:endParaRPr lang="en-US" sz="1800" kern="100" dirty="0" err="1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SVM</a:t>
                      </a:r>
                      <a:endParaRPr lang="zh-CN" altLang="en-US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 import svm</a:t>
                      </a:r>
                      <a:endParaRPr 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KNN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sklearn.neighbors import KNeighborsClassifier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Adaboost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sklearn.ensemble import  AdaBoostClassifier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XGBoost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xgboost import XGBClassifier</a:t>
                      </a:r>
                      <a:endParaRPr 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TPOT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tpot import TPOTClassifier</a:t>
                      </a:r>
                      <a:endParaRPr 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keras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import keras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MNIST的</a:t>
            </a:r>
            <a:r>
              <a:rPr lang="en-US" altLang="zh-CN" dirty="0"/>
              <a:t>10</a:t>
            </a:r>
            <a:r>
              <a:rPr lang="zh-CN" altLang="zh-CN" dirty="0"/>
              <a:t>种解法</a:t>
            </a:r>
            <a:endParaRPr lang="zh-CN" altLang="zh-CN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36713" y="1585901"/>
          <a:ext cx="11449878" cy="4679345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3760644"/>
                <a:gridCol w="7689234"/>
              </a:tblGrid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算法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工具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Logistic Regression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sklearn.linear_model import LogisticRegression</a:t>
                      </a:r>
                      <a:endParaRPr 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CART</a:t>
                      </a:r>
                      <a:r>
                        <a:rPr lang="zh-CN" altLang="en-US" sz="1800" kern="100">
                          <a:effectLst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1800" kern="100">
                          <a:effectLst/>
                        </a:rPr>
                        <a:t>ID3</a:t>
                      </a:r>
                      <a:r>
                        <a:rPr lang="zh-CN" altLang="en-US" sz="1800" kern="100">
                          <a:effectLst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zh-CN" sz="1800" kern="100">
                          <a:effectLst/>
                        </a:rPr>
                        <a:t>决策树）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sklearn.tree import DecisionTreeClassifier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LDA</a:t>
                      </a:r>
                      <a:endParaRPr lang="en-US" alt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en-US" altLang="en-US" sz="1800" kern="100" dirty="0" err="1">
                          <a:effectLst/>
                        </a:rPr>
                        <a:t>from sklearn.discriminant_analysis import LinearDiscriminantAnalysis  </a:t>
                      </a:r>
                      <a:endParaRPr lang="en-US" altLang="en-US" sz="1800" kern="100" dirty="0" err="1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朴素贝叶斯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from </a:t>
                      </a:r>
                      <a:r>
                        <a:rPr lang="en-US" sz="1800" kern="100" dirty="0" err="1">
                          <a:effectLst/>
                        </a:rPr>
                        <a:t>sklearn.naive_bayes</a:t>
                      </a:r>
                      <a:r>
                        <a:rPr lang="en-US" sz="1800" kern="100" dirty="0">
                          <a:effectLst/>
                        </a:rPr>
                        <a:t> import </a:t>
                      </a:r>
                      <a:r>
                        <a:rPr lang="en-US" altLang="en-US" sz="1800" kern="100" dirty="0" err="1">
                          <a:effectLst/>
                          <a:sym typeface="+mn-ea"/>
                        </a:rPr>
                        <a:t>BernoulliNB</a:t>
                      </a:r>
                      <a:endParaRPr lang="en-US" sz="1800" kern="100" dirty="0" err="1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SVM</a:t>
                      </a:r>
                      <a:endParaRPr lang="zh-CN" altLang="en-US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 import svm</a:t>
                      </a:r>
                      <a:endParaRPr 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KNN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sklearn.neighbors import KNeighborsClassifier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Adaboost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sklearn.ensemble import  AdaBoostClassifier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XGBoost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xgboost import XGBClassifier</a:t>
                      </a:r>
                      <a:endParaRPr 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TPOT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tpot import TPOTClassifier</a:t>
                      </a:r>
                      <a:endParaRPr 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keras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import keras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sz="2800" dirty="0">
                <a:sym typeface="+mn-ea"/>
              </a:rPr>
              <a:t>pip install</a:t>
            </a:r>
            <a:r>
              <a:rPr lang="zh-CN" sz="2800" dirty="0">
                <a:ea typeface="宋体" panose="02010600030101010101" pitchFamily="2" charset="-122"/>
                <a:sym typeface="+mn-ea"/>
              </a:rPr>
              <a:t>加速</a:t>
            </a:r>
            <a:endParaRPr lang="zh-CN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9600" y="5391785"/>
            <a:ext cx="6891020" cy="112712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10326370" cy="43516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pip国内的镜像：</a:t>
            </a:r>
            <a:endParaRPr lang="zh-CN" altLang="en-US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阿里云 http://mirrors.aliyun.com/pypi/simple/</a:t>
            </a:r>
            <a:endParaRPr lang="zh-CN" altLang="en-US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中国科技大学 https://pypi.mirrors.ustc.edu.cn/simple/</a:t>
            </a:r>
            <a:endParaRPr lang="zh-CN" altLang="en-US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豆瓣(douban) http://pypi.douban.com/simple/</a:t>
            </a:r>
            <a:endParaRPr lang="zh-CN" altLang="en-US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清华大学 https://pypi.tuna.tsinghua.edu.cn/simple/</a:t>
            </a:r>
            <a:endParaRPr lang="zh-CN" altLang="en-US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中国科学技术大学 http://pypi.mirrors.ustc.edu.cn/simple/</a:t>
            </a:r>
            <a:endParaRPr lang="zh-CN" altLang="en-US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使用方法：</a:t>
            </a:r>
            <a:endParaRPr 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pip install tensorflow -i https://pypi.tuna.tsinghua.edu.cn/simple</a:t>
            </a:r>
            <a:endParaRPr 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TPOT：基于Python的AutoML工具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7475" y="2242820"/>
            <a:ext cx="8841105" cy="42049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0585" y="1228725"/>
            <a:ext cx="77266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TPOT </a:t>
            </a:r>
            <a:r>
              <a:rPr lang="en-US" altLang="zh-CN" u="sng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  <a:hlinkClick r:id="rId2"/>
              </a:rPr>
              <a:t>https://github.com/EpistasisLab/tpot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6.2K</a:t>
            </a:r>
            <a:r>
              <a:rPr lang="zh-CN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zh-CN" altLang="zh-CN" kern="1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TPOT可以解决：特征选择，模型选择，但不包括数据清洗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处理小规模数据非常快，大规模数据非常慢。可以先抽样小部分，使用TPOT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56735" y="6447790"/>
            <a:ext cx="4043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</a:rPr>
              <a:t>An example machine learning pipeline</a:t>
            </a:r>
            <a:endParaRPr lang="zh-CN" altLang="en-US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TPOT：基于Python的AutoML工具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/>
          <p:nvPr>
            <p:ph type="body" idx="1"/>
          </p:nvPr>
        </p:nvSpPr>
        <p:spPr>
          <a:xfrm>
            <a:off x="532765" y="1455420"/>
            <a:ext cx="5495290" cy="4940935"/>
          </a:xfrm>
        </p:spPr>
        <p:txBody>
          <a:bodyPr>
            <a:noAutofit/>
          </a:bodyPr>
          <a:p>
            <a:pPr marL="0" indent="0" algn="l">
              <a:lnSpc>
                <a:spcPct val="170000"/>
              </a:lnSpc>
              <a:buSzTx/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TPOT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  <a:spcAft>
                <a:spcPts val="0"/>
              </a:spcAft>
              <a:buSzTx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目前只能做有监督学习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  <a:spcAft>
                <a:spcPts val="0"/>
              </a:spcAft>
              <a:buSzTx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支持的分类器主要有贝叶斯、决策树、集成树、SVM、KNN、线性模型、xgboost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  <a:spcAft>
                <a:spcPts val="0"/>
              </a:spcAft>
              <a:buSzTx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支持的回归器主要有决策树、集成树、线性模型、xgboost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  <a:spcAft>
                <a:spcPts val="0"/>
              </a:spcAft>
              <a:buSzTx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数据预处理：二值化、聚类、降维、标准化、正则化等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  <a:spcAft>
                <a:spcPts val="0"/>
              </a:spcAft>
              <a:buSzTx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特征选择：基于树模型、基于方差、基于F-值的百分比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  <a:spcAft>
                <a:spcPts val="0"/>
              </a:spcAft>
              <a:buSzTx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可以通过export()方法把训练过程导出为形式为sklearn pipeline的.py文件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 descr="TP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9175" y="2275840"/>
            <a:ext cx="3429000" cy="30060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TPOT：一个简单的实例（iris数据集）</a:t>
            </a:r>
            <a:endParaRPr dirty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0585" y="1228725"/>
            <a:ext cx="1060894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# 使用TPOP对iris进行分类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from tpot import TPOTClassifier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from sklearn.datasets import load_iris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from sklearn.model_selection import train_test_split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import numpy as np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iris = load_iris()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X_train, X_test, y_train, y_test = train_test_split(iris.data.astype(np.float64),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    iris.target.astype(np.float64), train_size=0.75, test_size=0.25)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tpot = TPOTClassifier(generations=5, population_size=20, verbosity=2)</a:t>
            </a:r>
            <a:endParaRPr altLang="zh-CN" kern="100" dirty="0">
              <a:solidFill>
                <a:srgbClr val="FF0000"/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tpot.fit(X_train, y_train)</a:t>
            </a:r>
            <a:endParaRPr altLang="zh-CN" kern="100" dirty="0">
              <a:solidFill>
                <a:srgbClr val="FF0000"/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print(tpot.score(X_test, y_test))</a:t>
            </a:r>
            <a:endParaRPr altLang="zh-CN" kern="100" dirty="0">
              <a:solidFill>
                <a:srgbClr val="FF0000"/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tpot.export('tpot_iris_pipeline.py')</a:t>
            </a:r>
            <a:endParaRPr altLang="zh-CN" kern="100" dirty="0">
              <a:solidFill>
                <a:srgbClr val="FF0000"/>
              </a:solidFill>
              <a:latin typeface="+mn-ea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25390" y="5198110"/>
            <a:ext cx="64541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generations：运行管道优化过程的迭代次数</a:t>
            </a:r>
            <a:endParaRPr lang="zh-CN" altLang="en-US"/>
          </a:p>
          <a:p>
            <a:r>
              <a:rPr lang="zh-CN" altLang="en-US"/>
              <a:t>population_size：在遗传进化中每一代要保留的个体数量</a:t>
            </a:r>
            <a:endParaRPr lang="zh-CN" altLang="en-US"/>
          </a:p>
          <a:p>
            <a:r>
              <a:rPr lang="zh-CN" altLang="en-US"/>
              <a:t>verbosity： TPOT运行时能传递多少信息</a:t>
            </a:r>
            <a:endParaRPr lang="zh-CN" altLang="en-US"/>
          </a:p>
        </p:txBody>
      </p:sp>
      <p:sp>
        <p:nvSpPr>
          <p:cNvPr id="4" name="下箭头 3"/>
          <p:cNvSpPr/>
          <p:nvPr/>
        </p:nvSpPr>
        <p:spPr>
          <a:xfrm rot="20940000">
            <a:off x="6301105" y="4417060"/>
            <a:ext cx="311785" cy="720090"/>
          </a:xfrm>
          <a:prstGeom prst="downArrow">
            <a:avLst/>
          </a:prstGeom>
          <a:noFill/>
          <a:ln>
            <a:solidFill>
              <a:srgbClr val="E71D3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71D3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About Action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在工程中进行学习是最好的学习：</a:t>
            </a:r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Team Cluster 对球队进行聚类</a:t>
            </a:r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Delicious-2K 标签推荐</a:t>
            </a:r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Titanic 乘客生存预测</a:t>
            </a:r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MNIST的10种解法</a:t>
            </a:r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Steam Video Games推荐</a:t>
            </a:r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NBA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球员数据分析（可视化）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TPOT：使用TPOT完成mnist训练模型</a:t>
            </a:r>
            <a:endParaRPr dirty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0585" y="1228725"/>
            <a:ext cx="1060894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# 使用TPOT自动机器学习工具对MNIST进行分类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from tpot import TPOTClassifier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from sklearn.datasets import load_digits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from sklearn.model_selection import train_test_split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import numpy as np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digits = load_digits()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X_train, X_test, y_train, y_test = train_test_split(digits.data.astype(np.float64),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latin typeface="+mn-ea"/>
                <a:cs typeface="宋体" panose="02010600030101010101" pitchFamily="2" charset="-122"/>
                <a:sym typeface="+mn-ea"/>
              </a:rPr>
              <a:t>    iris.target.astype(np.float64), train_size=0.75, test_size=0.25)</a:t>
            </a: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altLang="zh-CN" kern="100" dirty="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tpot = TPOTClassifier(generations=5, population_size=20, verbosity=2)</a:t>
            </a:r>
            <a:endParaRPr altLang="zh-CN" kern="100" dirty="0">
              <a:solidFill>
                <a:srgbClr val="FF0000"/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tpot.fit(X_train, y_train)</a:t>
            </a:r>
            <a:endParaRPr altLang="zh-CN" kern="100" dirty="0">
              <a:solidFill>
                <a:srgbClr val="FF0000"/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print(tpot.score(X_test, y_test))</a:t>
            </a:r>
            <a:endParaRPr altLang="zh-CN" kern="100" dirty="0">
              <a:solidFill>
                <a:srgbClr val="FF0000"/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kern="1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tpot.export('tpot_iris_pipeline.py')</a:t>
            </a:r>
            <a:endParaRPr altLang="zh-CN" kern="100" dirty="0">
              <a:solidFill>
                <a:srgbClr val="FF0000"/>
              </a:solidFill>
              <a:latin typeface="+mn-ea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25390" y="5198110"/>
            <a:ext cx="64541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generations：运行管道优化过程的迭代次数</a:t>
            </a:r>
            <a:endParaRPr lang="zh-CN" altLang="en-US"/>
          </a:p>
          <a:p>
            <a:r>
              <a:rPr lang="zh-CN" altLang="en-US"/>
              <a:t>population_size：在遗传进化中每一代要保留的个体数量</a:t>
            </a:r>
            <a:endParaRPr lang="zh-CN" altLang="en-US"/>
          </a:p>
          <a:p>
            <a:r>
              <a:rPr lang="zh-CN" altLang="en-US"/>
              <a:t>verbosity： TPOT运行时能传递多少信息</a:t>
            </a:r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 rot="20940000">
            <a:off x="6301105" y="4417060"/>
            <a:ext cx="311785" cy="720090"/>
          </a:xfrm>
          <a:prstGeom prst="downArrow">
            <a:avLst/>
          </a:prstGeom>
          <a:noFill/>
          <a:ln>
            <a:solidFill>
              <a:srgbClr val="E71D3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71D3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MNIST的</a:t>
            </a:r>
            <a:r>
              <a:rPr lang="en-US" altLang="zh-CN" dirty="0"/>
              <a:t>10</a:t>
            </a:r>
            <a:r>
              <a:rPr lang="zh-CN" altLang="zh-CN" dirty="0"/>
              <a:t>种解法</a:t>
            </a:r>
            <a:endParaRPr lang="zh-CN" altLang="zh-CN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65923" y="1312851"/>
          <a:ext cx="11449878" cy="5351230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775585"/>
                <a:gridCol w="1951355"/>
                <a:gridCol w="6722938"/>
              </a:tblGrid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算法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准确率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altLang="en-US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Logistic Regression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96.00%</a:t>
                      </a:r>
                      <a:endParaRPr 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endParaRPr lang="en-US" alt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CART</a:t>
                      </a:r>
                      <a:r>
                        <a:rPr lang="zh-CN" altLang="en-US" sz="1800" kern="100">
                          <a:effectLst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1800" kern="100">
                          <a:effectLst/>
                        </a:rPr>
                        <a:t>ID3</a:t>
                      </a:r>
                      <a:r>
                        <a:rPr lang="zh-CN" altLang="en-US" sz="1800" kern="100">
                          <a:effectLst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zh-CN" sz="1800" kern="100">
                          <a:effectLst/>
                        </a:rPr>
                        <a:t>决策树）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85.78%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endParaRPr lang="zh-CN" altLang="en-US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LDA</a:t>
                      </a:r>
                      <a:endParaRPr lang="en-US" alt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en-US" altLang="en-US" sz="1800" kern="100" dirty="0" err="1">
                          <a:effectLst/>
                        </a:rPr>
                        <a:t>93.78%</a:t>
                      </a:r>
                      <a:endParaRPr lang="en-US" altLang="en-US" sz="1800" kern="100" dirty="0" err="1">
                        <a:effectLst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endParaRPr lang="en-US" altLang="en-US" sz="1800" kern="100" dirty="0" err="1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朴素贝叶斯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88.22%</a:t>
                      </a:r>
                      <a:endParaRPr lang="en-US" sz="1800" kern="100" dirty="0" err="1">
                        <a:effectLst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en-US" altLang="en-US" sz="1800" kern="100" dirty="0" err="1">
                          <a:effectLst/>
                        </a:rPr>
                        <a:t>BernoulliNB</a:t>
                      </a:r>
                      <a:endParaRPr lang="en-US" altLang="en-US" sz="1800" kern="100" dirty="0" err="1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SVM</a:t>
                      </a:r>
                      <a:endParaRPr lang="zh-CN" altLang="en-US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98.67%</a:t>
                      </a:r>
                      <a:endParaRPr 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endParaRPr lang="en-US" alt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KNN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97.56%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endParaRPr lang="zh-CN" altLang="en-US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Adaboost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96.89%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CART决策树作为弱分类器</a:t>
                      </a:r>
                      <a:endParaRPr lang="zh-CN" altLang="en-US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XGBoost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94.89%</a:t>
                      </a:r>
                      <a:endParaRPr 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endParaRPr lang="en-US" altLang="en-US" sz="1800" kern="100">
                        <a:effectLst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TPOT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98.67%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Best pipeline: LogisticRegression(GaussianNB(PolynomialFeatures(VarianceThreshold(input_matrix, threshold=0.0005), degree=2, include_bias=False, interaction_only=False)), C=1.0, dual=True, penalty=l2)</a:t>
                      </a:r>
                      <a:endParaRPr lang="zh-CN" altLang="en-US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keras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97.90%</a:t>
                      </a:r>
                      <a:endParaRPr lang="en-US" alt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LeNet-5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网络</a:t>
                      </a:r>
                      <a:endParaRPr lang="zh-CN" alt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</a:tbl>
          </a:graphicData>
        </a:graphic>
      </p:graphicFrame>
      <p:sp>
        <p:nvSpPr>
          <p:cNvPr id="7" name="下箭头 6"/>
          <p:cNvSpPr/>
          <p:nvPr/>
        </p:nvSpPr>
        <p:spPr>
          <a:xfrm rot="2280000">
            <a:off x="8122285" y="4978400"/>
            <a:ext cx="367030" cy="466725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8017510" y="4451350"/>
            <a:ext cx="3556635" cy="6292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数据预处理，多项式数据转换</a:t>
            </a:r>
            <a:endParaRPr lang="en-US" altLang="zh-CN" sz="2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Google Cloud </a:t>
            </a:r>
            <a:r>
              <a:rPr lang="en-US" dirty="0">
                <a:ea typeface="宋体" panose="02010600030101010101" pitchFamily="2" charset="-122"/>
              </a:rPr>
              <a:t>AutoML</a:t>
            </a:r>
            <a:endParaRPr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310" y="1353820"/>
            <a:ext cx="10787380" cy="53968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37405" y="995045"/>
            <a:ext cx="347472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AutoML API: automl.googleapis.com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Google Cloud Platform：不仅是计算平台，还拥有数据</a:t>
            </a:r>
            <a:endParaRPr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58520" y="1782445"/>
            <a:ext cx="6068695" cy="39046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7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600" dirty="0">
                <a:ea typeface="宋体" panose="02010600030101010101" pitchFamily="2" charset="-122"/>
                <a:sym typeface="+mn-ea"/>
              </a:rPr>
              <a:t>Mercari 是一款在日本很受欢迎的购物应用程序</a:t>
            </a:r>
            <a:r>
              <a:rPr lang="zh-CN" altLang="en-US" sz="2600" dirty="0">
                <a:ea typeface="宋体" panose="02010600030101010101" pitchFamily="2" charset="-122"/>
                <a:sym typeface="+mn-ea"/>
              </a:rPr>
              <a:t>（日本跳蚤市场排名第一）</a:t>
            </a:r>
            <a:r>
              <a:rPr lang="en-US" altLang="zh-CN" sz="2600" dirty="0">
                <a:ea typeface="宋体" panose="02010600030101010101" pitchFamily="2" charset="-122"/>
                <a:sym typeface="+mn-ea"/>
              </a:rPr>
              <a:t>，之前开发自己的ML模型，在照片上传的用户界面上推荐 12 个主要品牌的品牌名称</a:t>
            </a:r>
            <a:endParaRPr lang="en-US" altLang="zh-CN" sz="26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buChar char="•"/>
            </a:pPr>
            <a:r>
              <a:rPr lang="en-US" altLang="zh-CN" sz="2600" dirty="0">
                <a:ea typeface="宋体" panose="02010600030101010101" pitchFamily="2" charset="-122"/>
                <a:sym typeface="+mn-ea"/>
              </a:rPr>
              <a:t>虽然他们自己在 TensorFlow 上训练的模型达到了 75% 的精度，但是使用Google AutoML Vision 解决方案对图像进行分类，精度可以高达91.3%，提升了15%</a:t>
            </a:r>
            <a:endParaRPr lang="en-US" altLang="zh-CN" sz="2600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buChar char="•"/>
            </a:pPr>
            <a:r>
              <a:rPr lang="en-US" altLang="zh-CN" sz="2600" dirty="0">
                <a:ea typeface="宋体" panose="02010600030101010101" pitchFamily="2" charset="-122"/>
                <a:sym typeface="+mn-ea"/>
              </a:rPr>
              <a:t>原因是AutoML Vision 的高级模式因为拥有 50,000 张训练图像（用户的图像）</a:t>
            </a:r>
            <a:endParaRPr lang="en-US" altLang="zh-CN" sz="2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6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9315" y="1782445"/>
            <a:ext cx="4733925" cy="44888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dirty="0">
                <a:ea typeface="宋体" panose="02010600030101010101" pitchFamily="2" charset="-122"/>
              </a:rPr>
              <a:t>华为AI训练集群</a:t>
            </a:r>
            <a:endParaRPr dirty="0"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1560" y="1352550"/>
            <a:ext cx="7548880" cy="4152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10740" y="5781040"/>
            <a:ext cx="85585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9</a:t>
            </a:r>
            <a:r>
              <a:rPr lang="zh-CN" altLang="en-US"/>
              <a:t>月</a:t>
            </a:r>
            <a:r>
              <a:rPr lang="en-US" altLang="zh-CN"/>
              <a:t>18</a:t>
            </a:r>
            <a:r>
              <a:rPr lang="zh-CN" altLang="en-US"/>
              <a:t>日，华为发布计算战略，目前世界上训练速度最快的AI集群：</a:t>
            </a:r>
            <a:r>
              <a:rPr lang="zh-CN" altLang="en-US">
                <a:sym typeface="+mn-ea"/>
              </a:rPr>
              <a:t>Atlas 900</a:t>
            </a:r>
            <a:endParaRPr lang="zh-CN" altLang="en-US"/>
          </a:p>
          <a:p>
            <a:r>
              <a:rPr lang="zh-CN" altLang="en-US"/>
              <a:t>ResNet-50，Atlas 900 只用59.8秒就完成了整个训练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华为</a:t>
            </a:r>
            <a:r>
              <a:rPr lang="en-US" altLang="zh-CN" dirty="0">
                <a:ea typeface="宋体" panose="02010600030101010101" pitchFamily="2" charset="-122"/>
              </a:rPr>
              <a:t>ModelArts</a:t>
            </a:r>
            <a:endParaRPr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/>
          <p:nvPr>
            <p:ph type="body" idx="1"/>
          </p:nvPr>
        </p:nvSpPr>
        <p:spPr>
          <a:xfrm>
            <a:off x="571500" y="1215390"/>
            <a:ext cx="5842635" cy="4611370"/>
          </a:xfrm>
        </p:spPr>
        <p:txBody>
          <a:bodyPr>
            <a:noAutofit/>
          </a:bodyPr>
          <a:p>
            <a:pPr marL="0" indent="0">
              <a:lnSpc>
                <a:spcPct val="170000"/>
              </a:lnSpc>
              <a:buNone/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华为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ModelArts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lang="zh-CN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人人都可以当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AI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开发者</a:t>
            </a:r>
            <a:endParaRPr lang="zh-CN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零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AI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基础构建模型：数据标注，模型训练，部署上线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可视化管理：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660" y="3415665"/>
            <a:ext cx="3095625" cy="2190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25" y="3415665"/>
            <a:ext cx="3105150" cy="2190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25" y="3348990"/>
            <a:ext cx="3152775" cy="22574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22400" y="5702300"/>
            <a:ext cx="1309370" cy="508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工作流可视化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47005" y="5735955"/>
            <a:ext cx="1512570" cy="508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任务对比可视化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253220" y="5744845"/>
            <a:ext cx="1512570" cy="508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>
              <a:lnSpc>
                <a:spcPct val="17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模型评估可视化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4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数据分析师</a:t>
            </a:r>
            <a:r>
              <a:rPr altLang="zh-CN" dirty="0"/>
              <a:t>80%的时间都花在数据清洗上</a:t>
            </a:r>
            <a:endParaRPr lang="zh-CN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68350" y="121412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如果你收集上来的数据如下图所示，数据存在哪些问题？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493520" y="2053590"/>
          <a:ext cx="8860155" cy="3895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580"/>
                <a:gridCol w="1384300"/>
                <a:gridCol w="830580"/>
                <a:gridCol w="831215"/>
                <a:gridCol w="830580"/>
                <a:gridCol w="829945"/>
                <a:gridCol w="830580"/>
                <a:gridCol w="831215"/>
                <a:gridCol w="830580"/>
                <a:gridCol w="830580"/>
              </a:tblGrid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Micky Mouse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Donald 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150lbs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84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Mini Mouse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99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Scrooge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36.3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Pink Panther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Huey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Dewey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Scoopy Doo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Huey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188lbs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Louie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87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数据分析师</a:t>
            </a:r>
            <a:r>
              <a:rPr altLang="zh-CN" dirty="0"/>
              <a:t>80%的时间都花在数据清洗上</a:t>
            </a:r>
            <a:endParaRPr lang="zh-CN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68350" y="121412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首先，每个字段代表的含义，应该对字段进行命名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493520" y="2053590"/>
          <a:ext cx="8860155" cy="3895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580"/>
                <a:gridCol w="1384300"/>
                <a:gridCol w="830580"/>
                <a:gridCol w="831215"/>
                <a:gridCol w="830580"/>
                <a:gridCol w="829945"/>
                <a:gridCol w="830580"/>
                <a:gridCol w="831215"/>
                <a:gridCol w="830580"/>
                <a:gridCol w="830580"/>
              </a:tblGrid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ID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Name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Age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Weight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Micky Mouse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Donald 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150lbs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84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Mini Mouse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99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Scrooge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36.3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Pink Panther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Huey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Dewey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Scoopy Doo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NaN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Huey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188lbs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Louie 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87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数据质量的准则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969010" y="1585913"/>
            <a:ext cx="10515600" cy="447157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好的数据质量，应该满足“完全合一”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完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整性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：数据是否存在空值，字段是否完善，是否有漏掉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全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面性：观察某一列的全部数值及特征值，是否存在单位、字段名与数值不匹配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合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法性：数据的类型、内容、大小的合法性。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唯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性：数据是否存在重复记录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969010" y="1585913"/>
            <a:ext cx="10515600" cy="447157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67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问题1：缺失值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在数据中有些年龄、体重数值是缺失的，这往往是因为数据量较大，在过程中，有些数值没有采集到。通常我们可以采用以下三种方法：</a:t>
            </a:r>
            <a:endParaRPr lang="zh-CN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删除：删除数据缺失的记录；</a:t>
            </a:r>
            <a:endParaRPr lang="zh-CN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均值：使用当前列的均值；</a:t>
            </a:r>
            <a:endParaRPr lang="zh-CN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高频：使用当前列出现频率最高的数据。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比如我们想对df['Age']中缺失的数值用平均年龄进行填充，可以这样写：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df['Age'].fillna(df['Age'].mean(), inplace=True)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0" name="Title 1"/>
          <p:cNvSpPr txBox="1">
            <a:spLocks noGrp="1"/>
          </p:cNvSpPr>
          <p:nvPr/>
        </p:nvSpPr>
        <p:spPr>
          <a:xfrm>
            <a:off x="838200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z="4000" dirty="0">
                <a:latin typeface="Calibri Light" panose="020F0302020204030204" charset="0"/>
                <a:cs typeface="Calibri Light" panose="020F0302020204030204" charset="0"/>
              </a:rPr>
              <a:t>用户画像</a:t>
            </a:r>
            <a:endParaRPr sz="4000" dirty="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38200" y="2608262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假设你是个产品经理，如何定义用户画像</a:t>
            </a:r>
            <a:endParaRPr lang="zh-CN" altLang="en-US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用户标签设计都有哪些维度（可解释）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altLang="zh-CN" sz="2000" dirty="0"/>
              <a:t>标签从何而来</a:t>
            </a:r>
            <a:endParaRPr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如果给你一堆数据，如何打标签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en-US" sz="2000" dirty="0"/>
              <a:t>Project</a:t>
            </a:r>
            <a:r>
              <a:rPr lang="zh-CN" altLang="en-US" sz="2000" dirty="0">
                <a:ea typeface="宋体" panose="02010600030101010101" pitchFamily="2" charset="-122"/>
              </a:rPr>
              <a:t>：对</a:t>
            </a:r>
            <a:r>
              <a:rPr lang="en-US" altLang="zh-CN" sz="2000" dirty="0">
                <a:ea typeface="宋体" panose="02010600030101010101" pitchFamily="2" charset="-122"/>
              </a:rPr>
              <a:t>Delicious</a:t>
            </a:r>
            <a:r>
              <a:rPr lang="zh-CN" altLang="en-US" sz="2000" dirty="0">
                <a:ea typeface="宋体" panose="02010600030101010101" pitchFamily="2" charset="-122"/>
              </a:rPr>
              <a:t>数据进行</a:t>
            </a:r>
            <a:r>
              <a:rPr lang="en-US" altLang="zh-CN" sz="2000" dirty="0">
                <a:ea typeface="宋体" panose="02010600030101010101" pitchFamily="2" charset="-122"/>
              </a:rPr>
              <a:t>Top-N</a:t>
            </a:r>
            <a:r>
              <a:rPr lang="zh-CN" altLang="en-US" sz="2000" dirty="0">
                <a:ea typeface="宋体" panose="02010600030101010101" pitchFamily="2" charset="-122"/>
              </a:rPr>
              <a:t>推荐</a:t>
            </a:r>
            <a:endParaRPr lang="zh-CN" altLang="en-US" sz="2000" dirty="0">
              <a:ea typeface="宋体" panose="02010600030101010101" pitchFamily="2" charset="-122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（</a:t>
            </a:r>
            <a:r>
              <a:rPr altLang="zh-CN" sz="1600" dirty="0"/>
              <a:t>SimpleTagBased</a:t>
            </a:r>
            <a:r>
              <a:rPr lang="zh-CN" sz="1600" dirty="0">
                <a:ea typeface="宋体" panose="02010600030101010101" pitchFamily="2" charset="-122"/>
              </a:rPr>
              <a:t>，NormTagBased，</a:t>
            </a:r>
            <a:r>
              <a:rPr lang="zh-CN" altLang="zh-CN" sz="1600" dirty="0">
                <a:sym typeface="+mn-ea"/>
              </a:rPr>
              <a:t>TagBased-TFIDF</a:t>
            </a:r>
            <a:r>
              <a:rPr lang="zh-CN" sz="1600" dirty="0">
                <a:ea typeface="宋体" panose="02010600030101010101" pitchFamily="2" charset="-122"/>
              </a:rPr>
              <a:t>）</a:t>
            </a:r>
            <a:endParaRPr altLang="zh-CN" sz="1600" dirty="0"/>
          </a:p>
          <a:p>
            <a:pPr lvl="0">
              <a:lnSpc>
                <a:spcPct val="150000"/>
              </a:lnSpc>
            </a:pPr>
            <a:r>
              <a:rPr lang="zh-CN" sz="2000">
                <a:ea typeface="宋体" panose="02010600030101010101" pitchFamily="2" charset="-122"/>
              </a:rPr>
              <a:t>如何给用户推荐标签</a:t>
            </a:r>
            <a:endParaRPr altLang="zh-CN" sz="2000"/>
          </a:p>
        </p:txBody>
      </p:sp>
      <p:sp>
        <p:nvSpPr>
          <p:cNvPr id="4" name="Title 1"/>
          <p:cNvSpPr txBox="1"/>
          <p:nvPr/>
        </p:nvSpPr>
        <p:spPr>
          <a:xfrm>
            <a:off x="6615546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r>
              <a:rPr lang="en-US" altLang="zh-CN"/>
              <a:t>Project</a:t>
            </a:r>
            <a:r>
              <a:rPr lang="zh-CN" altLang="en-US">
                <a:ea typeface="宋体" panose="02010600030101010101" pitchFamily="2" charset="-122"/>
              </a:rPr>
              <a:t>相关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6615546" y="2608262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altLang="zh-CN" sz="2000" dirty="0"/>
              <a:t>MNIST</a:t>
            </a:r>
            <a:r>
              <a:rPr lang="zh-CN" altLang="en-US" sz="2000" dirty="0">
                <a:ea typeface="宋体" panose="02010600030101010101" pitchFamily="2" charset="-122"/>
              </a:rPr>
              <a:t>的十种解法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altLang="zh-CN" sz="2000"/>
              <a:t>80%的时间都花在数据清洗上</a:t>
            </a:r>
            <a:endParaRPr altLang="zh-CN" sz="200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数据清洗的准则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如何使用Python对数据进行清洗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en-US" sz="2000" dirty="0"/>
              <a:t>Project</a:t>
            </a:r>
            <a:r>
              <a:rPr lang="zh-CN" altLang="en-US" sz="2000" dirty="0">
                <a:ea typeface="宋体" panose="02010600030101010101" pitchFamily="2" charset="-122"/>
              </a:rPr>
              <a:t>：</a:t>
            </a:r>
            <a:r>
              <a:rPr altLang="zh-CN" sz="2000" dirty="0"/>
              <a:t>对Titanic数据进行数据清洗</a:t>
            </a:r>
            <a:endParaRPr altLang="zh-CN" sz="2000" dirty="0"/>
          </a:p>
          <a:p>
            <a:pPr lvl="0">
              <a:lnSpc>
                <a:spcPct val="150000"/>
              </a:lnSpc>
            </a:pPr>
            <a:r>
              <a:rPr lang="en-US" sz="2000" dirty="0"/>
              <a:t>Project</a:t>
            </a:r>
            <a:r>
              <a:rPr lang="zh-CN" altLang="en-US" sz="2000" dirty="0">
                <a:ea typeface="宋体" panose="02010600030101010101" pitchFamily="2" charset="-122"/>
              </a:rPr>
              <a:t>：</a:t>
            </a:r>
            <a:r>
              <a:rPr altLang="zh-CN" sz="2000" dirty="0"/>
              <a:t>对Steam-200K 数据进行数据清洗</a:t>
            </a:r>
            <a:endParaRPr altLang="zh-CN" sz="2000" dirty="0"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969010" y="1585913"/>
            <a:ext cx="10515600" cy="447157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7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问题2：空行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我们发现数据中有一个空行，除了 index 之外，全部的值都是 NaN。Pandas 的 read_csv() 并没有可选参数来忽略空行，这样，我们就需要在数据被读入之后再使用 dropna() 进行处理，删除空行。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# 删除全空的行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df.dropna(how='all',inplace=True) 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96570" y="1241425"/>
            <a:ext cx="377317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问题：列数据的单位不统一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weight列的数值，有的单位是千克（kgs），有的单位是磅（lbs）。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这里统一将磅（lbs）转化为千克（kgs）：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en-US" sz="18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72330" y="1196340"/>
            <a:ext cx="8070850" cy="3384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# 获取 weight 数据列中单位为 lbs 的数据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rows_with_lbs = df['weight'].str.contains('lbs').fillna(False)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# 将 lbs转换为 kgs, 2.2lbs=1kgs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for i,lbs_row in df[rows_with_lbs].iterrows():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	# 截取从头开始到倒数第三个字符之前，即去掉lbs。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	weight = int(float(lbs_row['weight'][:-3])/2.2)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	df.at[i,'weight'] = '{}kgs'.format(weight) 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96570" y="1241425"/>
            <a:ext cx="377317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问题：非ASCII字符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如果文本中存在非 ASCII 的字符。我们还需要进行删除或者替换。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这里使用对非</a:t>
            </a:r>
            <a:r>
              <a:rPr lang="en-US" altLang="zh-CN" sz="1800">
                <a:sym typeface="+mn-ea"/>
              </a:rPr>
              <a:t>ASCII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字符进行</a:t>
            </a:r>
            <a:r>
              <a:rPr lang="zh-CN" altLang="en-US" sz="1800">
                <a:sym typeface="+mn-ea"/>
              </a:rPr>
              <a:t>删除方式</a:t>
            </a:r>
            <a:endParaRPr lang="zh-CN" altLang="en-US" sz="18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72330" y="1196340"/>
            <a:ext cx="8070850" cy="10312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# 删除非 ASCII 字符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df['name'].replace({r'[^\x00-\x7F]+':''}, regex=True, inplace=True)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96570" y="1241425"/>
            <a:ext cx="417576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问题：一列有多个参数（可选）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可以将</a:t>
            </a:r>
            <a:r>
              <a:rPr lang="en-US" altLang="zh-CN" sz="1800">
                <a:sym typeface="+mn-ea"/>
              </a:rPr>
              <a:t>Name</a:t>
            </a:r>
            <a:r>
              <a:rPr lang="zh-CN" altLang="zh-CN" sz="1800">
                <a:ea typeface="宋体" panose="02010600030101010101" pitchFamily="2" charset="-122"/>
                <a:sym typeface="+mn-ea"/>
              </a:rPr>
              <a:t>分成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last name + first name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也可以进行保留。</a:t>
            </a:r>
            <a:endParaRPr lang="zh-CN" altLang="en-US" sz="18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72330" y="1196340"/>
            <a:ext cx="8070850" cy="1501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# 切分名字，删除源数据列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df[['first_name','last_name']] = df['name'].str.split(expand=True)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df.drop('name', axis=1, inplace=True)</a:t>
            </a:r>
            <a:endParaRPr lang="zh-CN" altLang="en-US">
              <a:sym typeface="+mn-ea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8989060" y="2164080"/>
            <a:ext cx="367030" cy="466725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55490" y="2978785"/>
            <a:ext cx="8070850" cy="5607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默认采用的空格进行分割，相当于df</a:t>
            </a:r>
            <a:r>
              <a:rPr lang="en-US" altLang="zh-CN">
                <a:sym typeface="+mn-ea"/>
              </a:rPr>
              <a:t>['name'].str.split(' '</a:t>
            </a:r>
            <a:r>
              <a:rPr lang="zh-CN" altLang="en-US">
                <a:sym typeface="+mn-ea"/>
              </a:rPr>
              <a:t>, expand=True)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96570" y="1241425"/>
            <a:ext cx="377317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问题2：重复数据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我们校验一下数据中是否存在重复记录。如果存在重复记录，就使用 Pandas 提供的 drop_duplicates() 来删除重复数据。</a:t>
            </a:r>
            <a:endParaRPr lang="zh-CN" altLang="en-US" sz="18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72330" y="1196340"/>
            <a:ext cx="8070850" cy="10312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# 删除重复数据行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df.drop_duplicates(['first_name','last_name'],inplace=True)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ea typeface="宋体" panose="02010600030101010101" pitchFamily="2" charset="-122"/>
              </a:rPr>
              <a:t>中如何进行数据清洗</a:t>
            </a:r>
            <a:endParaRPr lang="zh-CN" altLang="zh-CN" dirty="0"/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969010" y="1528763"/>
            <a:ext cx="10515600" cy="447157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清洗之后的数据：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en-US">
              <a:sym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129030" y="2480310"/>
          <a:ext cx="10013950" cy="363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395"/>
                <a:gridCol w="1001395"/>
                <a:gridCol w="1001395"/>
                <a:gridCol w="1001395"/>
                <a:gridCol w="1001395"/>
                <a:gridCol w="1001395"/>
                <a:gridCol w="1001395"/>
                <a:gridCol w="1001395"/>
                <a:gridCol w="1001395"/>
                <a:gridCol w="1001395"/>
              </a:tblGrid>
              <a:tr h="5556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FirstName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LastName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Age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Weight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m1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m2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m3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f1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f2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f3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Micky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Mous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4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Donald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84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Mini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Mouse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Scrooge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36.3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Pink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Panther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54.0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4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Huey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Dewey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Scoopy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Doo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76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4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Huey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Louie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McDuck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12.0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40kgs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87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969010" y="1585913"/>
            <a:ext cx="10515600" cy="447157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泰坦尼克海难是著名的十大灾难之一，究竟多少人遇难，各方统计的结果不一。现在我们可以得到部分的数据：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GitHub地址：https://github.com/cystanford/Titanic_Data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>
                <a:sym typeface="+mn-ea"/>
              </a:rPr>
              <a:t>数据集格式为csv，一共有两个文件：</a:t>
            </a:r>
            <a:endParaRPr lang="zh-CN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train.csv：训练集，包含特征信息，分类结果（存活与否）；</a:t>
            </a:r>
            <a:endParaRPr lang="zh-CN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test.csv：测试集，只包含特征信息</a:t>
            </a:r>
            <a:endParaRPr lang="zh-CN" altLang="en-US" sz="2800"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4839335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数据集中的字段内容如下：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en-US" sz="2800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433070" y="1948815"/>
          <a:ext cx="6159500" cy="400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750"/>
                <a:gridCol w="3079750"/>
              </a:tblGrid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字段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描述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PassengerId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乘客编号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Survived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是否幸存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Pclas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宋体" panose="02010600030101010101" pitchFamily="2" charset="-122"/>
                        </a:rPr>
                        <a:t>，有些特征标注的英文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船票等级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Name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乘客姓名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Sex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乘客性别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SibSp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亲戚数量（兄妹、配偶数）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Parch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亲戚数量（父母、子女数）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Ticket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船票号码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Fare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船票价格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Cabin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船舱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Embarked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登陆港口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 noGrp="1"/>
          </p:cNvSpPr>
          <p:nvPr/>
        </p:nvSpPr>
        <p:spPr>
          <a:xfrm>
            <a:off x="6403340" y="1193165"/>
            <a:ext cx="4839335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我们需要对数据进行预处理：</a:t>
            </a:r>
            <a:endParaRPr lang="zh-CN" altLang="en-US" sz="2200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2200">
                <a:ea typeface="宋体" panose="02010600030101010101" pitchFamily="2" charset="-122"/>
              </a:rPr>
              <a:t>数据探索</a:t>
            </a:r>
            <a:endParaRPr lang="zh-CN" altLang="en-US" sz="2200">
              <a:ea typeface="宋体" panose="0201060003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200">
                <a:ea typeface="宋体" panose="02010600030101010101" pitchFamily="2" charset="-122"/>
              </a:rPr>
              <a:t>缺失值</a:t>
            </a:r>
            <a:endParaRPr lang="zh-CN" altLang="en-US" sz="2200">
              <a:ea typeface="宋体" panose="0201060003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200">
                <a:ea typeface="宋体" panose="02010600030101010101" pitchFamily="2" charset="-122"/>
              </a:rPr>
              <a:t>数值为英文的情况</a:t>
            </a:r>
            <a:endParaRPr lang="zh-CN" altLang="en-US" sz="2200">
              <a:ea typeface="宋体" panose="0201060003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200">
                <a:ea typeface="宋体" panose="02010600030101010101" pitchFamily="2" charset="-122"/>
              </a:rPr>
              <a:t>特征选择</a:t>
            </a:r>
            <a:endParaRPr lang="zh-CN" altLang="en-US" sz="22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4839335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数据探索：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800"/>
              <a:t>print(train_data.info())</a:t>
            </a:r>
            <a:endParaRPr lang="zh-CN" altLang="en-US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4195" y="1457960"/>
            <a:ext cx="3105150" cy="3124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141595" cy="54349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500">
                <a:sym typeface="+mn-ea"/>
              </a:rPr>
              <a:t>数据探索：</a:t>
            </a:r>
            <a:endParaRPr lang="zh-CN" altLang="en-US" sz="2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print(train_data.describe())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展示了数据的概要：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count 数量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mean 平均值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std 标准差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min 最小值</a:t>
            </a:r>
            <a:endParaRPr lang="zh-CN" altLang="en-US" sz="25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3325" y="1713230"/>
            <a:ext cx="6410325" cy="19907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22220" y="3596640"/>
            <a:ext cx="3727450" cy="29140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sz="2700">
                <a:sym typeface="+mn-ea"/>
              </a:rPr>
              <a:t>25% 第一四分位数 (Q1)</a:t>
            </a:r>
            <a:endParaRPr lang="zh-CN" altLang="en-US" sz="2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700">
                <a:sym typeface="+mn-ea"/>
              </a:rPr>
              <a:t>50% 中位数</a:t>
            </a:r>
            <a:endParaRPr lang="zh-CN" altLang="en-US" sz="2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700">
                <a:sym typeface="+mn-ea"/>
              </a:rPr>
              <a:t>75% 第三四分位数 (Q3)</a:t>
            </a:r>
            <a:endParaRPr lang="zh-CN" altLang="en-US" sz="2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700">
                <a:sym typeface="+mn-ea"/>
              </a:rPr>
              <a:t>max 最大值</a:t>
            </a:r>
            <a:endParaRPr kumimoji="0" lang="zh-CN" altLang="en-US" sz="27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3800" dirty="0"/>
              <a:t>TIPS</a:t>
            </a:r>
            <a:r>
              <a:rPr lang="zh-CN" altLang="en-US" sz="3800" dirty="0">
                <a:ea typeface="宋体" panose="02010600030101010101" pitchFamily="2" charset="-122"/>
              </a:rPr>
              <a:t>：我们开始进入到</a:t>
            </a:r>
            <a:r>
              <a:rPr lang="en-US" altLang="zh-CN" sz="3800" dirty="0">
                <a:ea typeface="宋体" panose="02010600030101010101" pitchFamily="2" charset="-122"/>
              </a:rPr>
              <a:t>Project</a:t>
            </a:r>
            <a:r>
              <a:rPr lang="zh-CN" altLang="en-US" sz="3800" dirty="0">
                <a:ea typeface="宋体" panose="02010600030101010101" pitchFamily="2" charset="-122"/>
              </a:rPr>
              <a:t>环节，需要大量的练习增强认知，不明白的地方找助教 </a:t>
            </a:r>
            <a:r>
              <a:rPr lang="en-US" altLang="zh-CN" sz="3800" dirty="0">
                <a:ea typeface="宋体" panose="02010600030101010101" pitchFamily="2" charset="-122"/>
              </a:rPr>
              <a:t>: )</a:t>
            </a:r>
            <a:endParaRPr lang="zh-CN" altLang="en-US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676900" cy="54349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500">
                <a:sym typeface="+mn-ea"/>
              </a:rPr>
              <a:t>数据探索：</a:t>
            </a:r>
            <a:endParaRPr lang="zh-CN" altLang="en-US" sz="2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print(train_data.describe(include=['O']))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查看离散数据类型的分布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endParaRPr lang="zh-CN" altLang="en-US" sz="25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4545" y="2275205"/>
            <a:ext cx="5486400" cy="885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676900" cy="54349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500">
                <a:sym typeface="+mn-ea"/>
              </a:rPr>
              <a:t>数据探索：</a:t>
            </a:r>
            <a:endParaRPr lang="zh-CN" altLang="en-US" sz="2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# 查看前5条数据</a:t>
            </a:r>
            <a:endParaRPr lang="en-US" altLang="zh-CN" sz="25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print(train_data.head())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>
                <a:sym typeface="+mn-ea"/>
              </a:rPr>
              <a:t># 查看</a:t>
            </a:r>
            <a:r>
              <a:rPr lang="zh-CN" altLang="en-US" sz="2500">
                <a:ea typeface="宋体" panose="02010600030101010101" pitchFamily="2" charset="-122"/>
                <a:sym typeface="+mn-ea"/>
              </a:rPr>
              <a:t>后</a:t>
            </a:r>
            <a:r>
              <a:rPr lang="en-US" altLang="zh-CN" sz="2500">
                <a:sym typeface="+mn-ea"/>
              </a:rPr>
              <a:t>5条数据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500"/>
              <a:t>print(train_data.tail())</a:t>
            </a:r>
            <a:endParaRPr lang="zh-CN" altLang="en-US" sz="2500"/>
          </a:p>
          <a:p>
            <a:pPr marL="0" indent="0">
              <a:lnSpc>
                <a:spcPct val="170000"/>
              </a:lnSpc>
              <a:buNone/>
            </a:pPr>
            <a:endParaRPr lang="zh-CN" altLang="en-US" sz="25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0445" y="2049145"/>
            <a:ext cx="4848225" cy="11049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545" y="3932555"/>
            <a:ext cx="4810125" cy="10953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10525760" cy="54349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500">
                <a:sym typeface="+mn-ea"/>
              </a:rPr>
              <a:t>缺失值处理：</a:t>
            </a:r>
            <a:endParaRPr lang="zh-CN" altLang="en-US" sz="2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# 使用平均年龄来填充年龄中的nan值</a:t>
            </a:r>
            <a:endParaRPr lang="en-US" altLang="zh-CN" sz="25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train_data['Age'].fillna(train_data['Age'].mean(), inplace=True)</a:t>
            </a:r>
            <a:endParaRPr lang="en-US" altLang="zh-CN" sz="25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test_data['Age'].fillna(test_data['Age'].mean(),inplace=True)</a:t>
            </a:r>
            <a:endParaRPr lang="en-US" altLang="zh-CN" sz="25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# 使用票价的均值填充票价中的nan值</a:t>
            </a:r>
            <a:endParaRPr lang="en-US" altLang="zh-CN" sz="25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train_data['Fare'].fillna(train_data['Fare'].mean(), inplace=True)</a:t>
            </a:r>
            <a:endParaRPr lang="en-US" altLang="zh-CN" sz="25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test_data['Fare'].fillna(test_data['Fare'].mean(),inplace=True)</a:t>
            </a:r>
            <a:endParaRPr lang="en-US" altLang="zh-CN" sz="2500"/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10525760" cy="54349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500">
                <a:sym typeface="+mn-ea"/>
              </a:rPr>
              <a:t>缺失值处理：</a:t>
            </a:r>
            <a:endParaRPr lang="zh-CN" altLang="en-US" sz="25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print(train_data['Embarked'].value_counts())</a:t>
            </a:r>
            <a:endParaRPr lang="en-US" altLang="zh-CN" sz="25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# 使用登录最多的港口来填充登录港口的nan值</a:t>
            </a:r>
            <a:endParaRPr lang="en-US" altLang="zh-CN" sz="25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train_data['Embarked'].fillna('S', inplace=True)</a:t>
            </a:r>
            <a:endParaRPr lang="en-US" altLang="zh-CN" sz="25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500"/>
              <a:t>test_data['Embarked'].fillna('S',inplace=True)</a:t>
            </a:r>
            <a:endParaRPr lang="en-US" altLang="zh-CN" sz="25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2690" y="2316480"/>
            <a:ext cx="2976245" cy="8712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Project：对Titanic数据进行数据清洗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10525760" cy="54349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1800">
                <a:sym typeface="+mn-ea"/>
              </a:rPr>
              <a:t>特征选择：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# 特征选择</a:t>
            </a:r>
            <a:endParaRPr lang="en-US" altLang="zh-CN" sz="18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features = ['Pclass', 'Sex', 'Age', 'SibSp', 'Parch', 'Fare', 'Embarked']</a:t>
            </a:r>
            <a:endParaRPr lang="en-US" altLang="zh-CN" sz="18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train_features = train_data[features]</a:t>
            </a:r>
            <a:endParaRPr lang="en-US" altLang="zh-CN" sz="18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train_labels = train_data['Survived']</a:t>
            </a:r>
            <a:endParaRPr lang="en-US" altLang="zh-CN" sz="18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test_features = test_data[features]</a:t>
            </a:r>
            <a:endParaRPr lang="en-US" altLang="zh-CN" sz="18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dvec=DictVectorizer(sparse=False)</a:t>
            </a:r>
            <a:endParaRPr lang="en-US" altLang="zh-CN" sz="18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train_features=dvec.fit_transform(train_features.to_dict(orient='record'))</a:t>
            </a:r>
            <a:endParaRPr lang="en-US" altLang="zh-CN" sz="180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/>
              <a:t>print(dvec.feature_names_)</a:t>
            </a:r>
            <a:endParaRPr lang="en-US" altLang="zh-CN"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065" y="1704340"/>
            <a:ext cx="4819650" cy="2143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715" y="6051550"/>
            <a:ext cx="8496300" cy="24765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 rot="15720000">
            <a:off x="6038850" y="309324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7364095" y="1145540"/>
            <a:ext cx="4140200" cy="6292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82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此时的特征值矩阵</a:t>
            </a:r>
            <a:r>
              <a:rPr lang="en-US" altLang="zh-CN" sz="2200" dirty="0">
                <a:ea typeface="宋体" panose="02010600030101010101" pitchFamily="2" charset="-122"/>
              </a:rPr>
              <a:t>train_data[features]</a:t>
            </a:r>
            <a:endParaRPr lang="en-US" altLang="zh-CN" sz="2200" dirty="0">
              <a:ea typeface="宋体" panose="02010600030101010101" pitchFamily="2" charset="-122"/>
            </a:endParaRPr>
          </a:p>
        </p:txBody>
      </p: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7364095" y="4868545"/>
            <a:ext cx="4461510" cy="9213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87500"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2200" dirty="0">
                <a:ea typeface="宋体" panose="02010600030101010101" pitchFamily="2" charset="-122"/>
              </a:rPr>
              <a:t>DictVectorizer</a:t>
            </a:r>
            <a:r>
              <a:rPr lang="zh-CN" sz="2200" dirty="0">
                <a:ea typeface="宋体" panose="02010600030101010101" pitchFamily="2" charset="-122"/>
              </a:rPr>
              <a:t>将</a:t>
            </a:r>
            <a:r>
              <a:rPr sz="2200" dirty="0">
                <a:ea typeface="宋体" panose="02010600030101010101" pitchFamily="2" charset="-122"/>
              </a:rPr>
              <a:t>非数字化</a:t>
            </a:r>
            <a:r>
              <a:rPr lang="zh-CN" sz="2200" dirty="0">
                <a:ea typeface="宋体" panose="02010600030101010101" pitchFamily="2" charset="-122"/>
              </a:rPr>
              <a:t>（</a:t>
            </a:r>
            <a:r>
              <a:rPr sz="2200" dirty="0">
                <a:ea typeface="宋体" panose="02010600030101010101" pitchFamily="2" charset="-122"/>
                <a:sym typeface="+mn-ea"/>
              </a:rPr>
              <a:t>符号化</a:t>
            </a:r>
            <a:r>
              <a:rPr lang="zh-CN" sz="2200" dirty="0">
                <a:ea typeface="宋体" panose="02010600030101010101" pitchFamily="2" charset="-122"/>
                <a:sym typeface="+mn-ea"/>
              </a:rPr>
              <a:t>）</a:t>
            </a:r>
            <a:r>
              <a:rPr sz="2200" dirty="0">
                <a:ea typeface="宋体" panose="02010600030101010101" pitchFamily="2" charset="-122"/>
              </a:rPr>
              <a:t>的但具有一定结构的特征数据，转成数字0/1表示</a:t>
            </a:r>
            <a:endParaRPr sz="2200" dirty="0">
              <a:ea typeface="宋体" panose="02010600030101010101" pitchFamily="2" charset="-122"/>
            </a:endParaRPr>
          </a:p>
        </p:txBody>
      </p:sp>
      <p:sp>
        <p:nvSpPr>
          <p:cNvPr id="8" name="下箭头 7"/>
          <p:cNvSpPr/>
          <p:nvPr/>
        </p:nvSpPr>
        <p:spPr>
          <a:xfrm rot="15720000">
            <a:off x="6857365" y="515826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Titanic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乘客生存预测中的特征可解释性</a:t>
            </a:r>
            <a:endParaRPr dirty="0"/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598805" y="1433195"/>
            <a:ext cx="583184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# 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使用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LR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分类器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clf = LogisticRegression(max_iter=100, verbose=True, random_state=33, tol=1e-4)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clf.fit(train_features, train_labels)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# 获取特征重要性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（更容易幸存的特征）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feature_importance = clf.coef_[0]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feature_importance = 100.0 * (feature_importance / feature_importance.max())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print(feature_importance)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show_feature_importance(dvec.feature_names_, feature_importance)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2235" y="1362710"/>
            <a:ext cx="3629025" cy="4276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Titanic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乘客生存预测中的特征可解释性</a:t>
            </a:r>
            <a:endParaRPr dirty="0"/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274955" y="1080770"/>
            <a:ext cx="769048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def show_feature_importance(feature_list, feature_importance):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# 设定阈值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fi_threshold = 20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# 重要特征的下标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important_idx = np.where(feature_importance &gt; fi_threshold)[0]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# 特征名称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important_features = [feature_list[i] for i in important_idx]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# 重要特征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sorted_idx = np.argsort(feature_importance[important_idx])[::-1]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# 可视化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pos = np.arange(sorted_idx.shape[0]) + 0.5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plt.subplot(1, 2, 2)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plt.title('Feature Importance')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plt.barh(pos, feature_importance[important_idx][sorted_idx[::-1]], color='r',align='center')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plt.yticks(pos, [important_features[i] for i in sorted_idx[::-1]])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plt.xlabel('Relative Importance')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plt.draw()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	plt.show()</a:t>
            </a:r>
            <a:endParaRPr lang="en-US" alt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2235" y="1362710"/>
            <a:ext cx="3629025" cy="4276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Action</a:t>
            </a:r>
            <a:r>
              <a:rPr lang="zh-CN" dirty="0">
                <a:ea typeface="宋体" panose="02010600030101010101" pitchFamily="2" charset="-122"/>
              </a:rPr>
              <a:t>：对Titanic乘客生存进行预测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969010" y="1585913"/>
            <a:ext cx="10515600" cy="447157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作业：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Titanic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数据进行清洗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特征选择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模型选择（使用之前介绍过的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种的至少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种）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模型评估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Project：对Steam-200K 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310" y="1099820"/>
            <a:ext cx="9279890" cy="57200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Project：对Steam-200K 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443230" y="1343025"/>
            <a:ext cx="4371340" cy="51530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67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数据集（</a:t>
            </a:r>
            <a:r>
              <a:rPr lang="en-US" altLang="zh-CN"/>
              <a:t>20</a:t>
            </a:r>
            <a:r>
              <a:rPr lang="zh-CN" altLang="en-US">
                <a:ea typeface="宋体" panose="02010600030101010101" pitchFamily="2" charset="-122"/>
              </a:rPr>
              <a:t>万</a:t>
            </a:r>
            <a:r>
              <a:rPr lang="zh-CN" altLang="en-US">
                <a:sym typeface="+mn-ea"/>
              </a:rPr>
              <a:t>用户行为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r>
              <a:rPr lang="zh-CN" altLang="en-US"/>
              <a:t>：</a:t>
            </a:r>
            <a:endParaRPr lang="zh-CN" altLang="en-US" sz="280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ea typeface="宋体" panose="02010600030101010101" pitchFamily="2" charset="-122"/>
              </a:rPr>
              <a:t>UserID</a:t>
            </a:r>
            <a:r>
              <a:rPr lang="zh-CN" altLang="en-US" sz="2800">
                <a:ea typeface="宋体" panose="02010600030101010101" pitchFamily="2" charset="-122"/>
              </a:rPr>
              <a:t>：用户</a:t>
            </a:r>
            <a:r>
              <a:rPr lang="en-US" altLang="zh-CN" sz="2800">
                <a:ea typeface="宋体" panose="02010600030101010101" pitchFamily="2" charset="-122"/>
              </a:rPr>
              <a:t>ID</a:t>
            </a:r>
            <a:endParaRPr lang="zh-CN" altLang="en-US" sz="280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ea typeface="宋体" panose="02010600030101010101" pitchFamily="2" charset="-122"/>
              </a:rPr>
              <a:t>Game</a:t>
            </a:r>
            <a:r>
              <a:rPr lang="zh-CN" altLang="zh-CN" sz="2800">
                <a:ea typeface="宋体" panose="02010600030101010101" pitchFamily="2" charset="-122"/>
              </a:rPr>
              <a:t>：游戏名称</a:t>
            </a:r>
            <a:endParaRPr lang="zh-CN" altLang="en-US" sz="280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ea typeface="宋体" panose="02010600030101010101" pitchFamily="2" charset="-122"/>
              </a:rPr>
              <a:t>Action</a:t>
            </a:r>
            <a:r>
              <a:rPr lang="zh-CN" altLang="en-US" sz="2800">
                <a:ea typeface="宋体" panose="02010600030101010101" pitchFamily="2" charset="-122"/>
              </a:rPr>
              <a:t>：purchase或者play</a:t>
            </a:r>
            <a:endParaRPr lang="zh-CN" altLang="en-US" sz="280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ea typeface="宋体" panose="02010600030101010101" pitchFamily="2" charset="-122"/>
              </a:rPr>
              <a:t>Hours</a:t>
            </a:r>
            <a:r>
              <a:rPr lang="zh-CN" altLang="zh-CN" sz="2800">
                <a:ea typeface="宋体" panose="02010600030101010101" pitchFamily="2" charset="-122"/>
              </a:rPr>
              <a:t>：如果仅购买，</a:t>
            </a:r>
            <a:r>
              <a:rPr lang="en-US" altLang="zh-CN" sz="2800">
                <a:ea typeface="宋体" panose="02010600030101010101" pitchFamily="2" charset="-122"/>
              </a:rPr>
              <a:t>hours</a:t>
            </a:r>
            <a:r>
              <a:rPr lang="zh-CN" altLang="en-US" sz="2800">
                <a:ea typeface="宋体" panose="02010600030101010101" pitchFamily="2" charset="-122"/>
              </a:rPr>
              <a:t>为1，如果play，</a:t>
            </a:r>
            <a:r>
              <a:rPr lang="en-US" altLang="zh-CN" sz="2800">
                <a:ea typeface="宋体" panose="02010600030101010101" pitchFamily="2" charset="-122"/>
              </a:rPr>
              <a:t>hours</a:t>
            </a:r>
            <a:r>
              <a:rPr lang="zh-CN" altLang="en-US" sz="2800">
                <a:ea typeface="宋体" panose="02010600030101010101" pitchFamily="2" charset="-122"/>
              </a:rPr>
              <a:t>表示用户玩该游戏的时长。</a:t>
            </a:r>
            <a:endParaRPr lang="zh-CN" altLang="en-US" sz="280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ea typeface="宋体" panose="02010600030101010101" pitchFamily="2" charset="-122"/>
              </a:rPr>
              <a:t>Not Needed</a:t>
            </a:r>
            <a:r>
              <a:rPr lang="zh-CN" altLang="en-US" sz="2800">
                <a:ea typeface="宋体" panose="02010600030101010101" pitchFamily="2" charset="-122"/>
              </a:rPr>
              <a:t>：默认为</a:t>
            </a:r>
            <a:r>
              <a:rPr lang="en-US" altLang="zh-CN" sz="2800">
                <a:ea typeface="宋体" panose="02010600030101010101" pitchFamily="2" charset="-122"/>
              </a:rPr>
              <a:t>0</a:t>
            </a:r>
            <a:endParaRPr lang="zh-CN" altLang="en-US" sz="280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ea typeface="宋体" panose="02010600030101010101" pitchFamily="2" charset="-122"/>
              </a:rPr>
              <a:t>下载地址：https://www.kaggle.com/tamber/steam-video-games/data</a:t>
            </a:r>
            <a:endParaRPr lang="zh-CN" altLang="en-US" sz="2800">
              <a:ea typeface="宋体" panose="02010600030101010101" pitchFamily="2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4815205" y="868045"/>
          <a:ext cx="7244080" cy="5908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765"/>
                <a:gridCol w="3463290"/>
                <a:gridCol w="1030605"/>
                <a:gridCol w="906780"/>
                <a:gridCol w="548640"/>
              </a:tblGrid>
              <a:tr h="3035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929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151603712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The Elder Scrolls V Skyrim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purchase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151603712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The Elder Scrolls V Skyrim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play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273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151603712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Fallout 4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purchase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151603712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Fallout 4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play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87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151603712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Spore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purchase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151603712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Spore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play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14.9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151603712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Fallout New Vegas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purchase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29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151603712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Fallout New Vegas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play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12.1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151603712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Left 4 Dead 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purchase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151603712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Left 4 Dead 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play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8.9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151603712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HuniePop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purchase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151603712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HuniePop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play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8.5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151603712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Path of Exile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purchase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151603712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Path of Exile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play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8.1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151603712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Poly Bridge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purchase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dirty="0"/>
              <a:t>1</a:t>
            </a:r>
            <a:r>
              <a:rPr lang="en-US" altLang="zh-CN" dirty="0"/>
              <a:t>/2</a:t>
            </a:r>
            <a:r>
              <a:rPr lang="zh-CN" altLang="en-US" dirty="0"/>
              <a:t> 用户画像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Project：对Steam-200K 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969010" y="1585913"/>
            <a:ext cx="10515600" cy="447157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buNone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我们需要进行：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数据探索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数据集没有缺失值（不需要填充）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无用字段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Not Needed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Action 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和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Hours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字段合并为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Hours_Played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表示仅购买，还没有玩。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&gt;0</a:t>
            </a:r>
            <a:r>
              <a:rPr lang="zh-CN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表示购买且游戏时长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Project：对Steam-200K 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4839335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200">
                <a:sym typeface="+mn-ea"/>
              </a:rPr>
              <a:t>数据探索：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800"/>
              <a:t>print('显示前5条数据')</a:t>
            </a:r>
            <a:endParaRPr lang="zh-CN" altLang="en-US" sz="28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800"/>
              <a:t>print(df.head())</a:t>
            </a:r>
            <a:endParaRPr lang="zh-CN" altLang="en-US" sz="28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800"/>
              <a:t>print('显示数据大小')</a:t>
            </a:r>
            <a:endParaRPr lang="zh-CN" altLang="en-US" sz="28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800"/>
              <a:t>print(df.shape)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985" y="2321560"/>
            <a:ext cx="5314950" cy="1533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Project：对Steam-200K 数据进行数据预处理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618363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1700">
                <a:sym typeface="+mn-ea"/>
              </a:rPr>
              <a:t>数据预处理：</a:t>
            </a:r>
            <a:endParaRPr lang="zh-CN" altLang="en-US" sz="17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700"/>
              <a:t># 创建Hours_Played字段，替代原有的Action和Hours，0表示仅购买，大于0表示购买且游戏时长</a:t>
            </a:r>
            <a:endParaRPr lang="zh-CN" altLang="en-US" sz="1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700"/>
              <a:t>df['Hours_Played'] = df['Hours'].astype('float32')</a:t>
            </a:r>
            <a:endParaRPr lang="zh-CN" altLang="en-US" sz="1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700"/>
              <a:t># 如果字段Action=purchase，并且Hours=1.0，将设置Hours_Played=0</a:t>
            </a:r>
            <a:endParaRPr lang="zh-CN" altLang="en-US" sz="1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700"/>
              <a:t>df.loc[(df['Action'] == 'purchase') &amp; (df['Hours'] == 1.0), 'Hours_Played'] = 0</a:t>
            </a:r>
            <a:endParaRPr lang="zh-CN" altLang="en-US" sz="1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700"/>
              <a:t>print('增加了Hours_Played字段后，数据大小')</a:t>
            </a:r>
            <a:endParaRPr lang="zh-CN" altLang="en-US" sz="1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700"/>
              <a:t>print(df.shape)</a:t>
            </a:r>
            <a:endParaRPr lang="zh-CN" altLang="en-US" sz="17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7400" y="1941830"/>
            <a:ext cx="3895725" cy="24288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Project：对Steam-200K 数据进行数据预处理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736092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1700">
                <a:sym typeface="+mn-ea"/>
              </a:rPr>
              <a:t>数据预处理：</a:t>
            </a:r>
            <a:endParaRPr lang="zh-CN" altLang="en-US" sz="17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700"/>
              <a:t># 对数据从小到大进行排序, df下标也会发生变化</a:t>
            </a:r>
            <a:endParaRPr lang="zh-CN" altLang="en-US" sz="1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700"/>
              <a:t>df = df.sort_values(['UserID', 'Game', 'Hours_Played'], ascending=True)</a:t>
            </a:r>
            <a:endParaRPr lang="zh-CN" altLang="en-US" sz="1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700"/>
              <a:t># 删除重复项，保留最后一项出现的项（因为最后一项是用户游戏时间）</a:t>
            </a:r>
            <a:endParaRPr lang="zh-CN" altLang="en-US" sz="1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700"/>
              <a:t>clean_df = df.drop_duplicates(['UserID', 'Game'], keep = 'last')</a:t>
            </a:r>
            <a:endParaRPr lang="zh-CN" altLang="en-US" sz="1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700"/>
              <a:t># 去掉不用的列：Action, Hours, Not Needed</a:t>
            </a:r>
            <a:endParaRPr lang="zh-CN" altLang="en-US" sz="1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700"/>
              <a:t>clean_df = clean_df.drop(['Action', 'Hours', 'Not Needed'], axis = 1)</a:t>
            </a:r>
            <a:endParaRPr lang="zh-CN" altLang="en-US" sz="1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700"/>
              <a:t>print('删除重复项后的数据集：')</a:t>
            </a:r>
            <a:endParaRPr lang="zh-CN" altLang="en-US" sz="1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700"/>
              <a:t>print(clean_df)</a:t>
            </a:r>
            <a:endParaRPr lang="zh-CN" altLang="en-US" sz="1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700"/>
              <a:t>print(clean_df.head(0))</a:t>
            </a:r>
            <a:endParaRPr lang="zh-CN" altLang="en-US" sz="17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9320" y="1652270"/>
            <a:ext cx="4781550" cy="31051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Project：对Steam-200K 数据进行数据预处理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736092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1700">
                <a:sym typeface="+mn-ea"/>
              </a:rPr>
              <a:t>数据探索：</a:t>
            </a:r>
            <a:endParaRPr lang="zh-CN" altLang="en-US" sz="1700"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700"/>
              <a:t>n_users = len(clean_df.UserID.unique())</a:t>
            </a:r>
            <a:endParaRPr lang="zh-CN" altLang="en-US" sz="1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700"/>
              <a:t>n_games = len(clean_df.Game.unique())</a:t>
            </a:r>
            <a:endParaRPr lang="zh-CN" altLang="en-US" sz="1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700"/>
              <a:t>print('数据集中包含了 {0} 玩家，{1} 游戏'.format(n_users, n_games))</a:t>
            </a:r>
            <a:endParaRPr lang="zh-CN" altLang="en-US" sz="1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700"/>
              <a:t># 矩阵的稀疏性</a:t>
            </a:r>
            <a:endParaRPr lang="zh-CN" altLang="en-US" sz="1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700"/>
              <a:t>sparsity = clean_df.shape[0] / float(n_users * n_games)</a:t>
            </a:r>
            <a:endParaRPr lang="zh-CN" altLang="en-US" sz="170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700"/>
              <a:t>print('用户行为矩阵的稀疏性（填充比例）为{:.2%} '.format(sparsity))</a:t>
            </a:r>
            <a:endParaRPr lang="zh-CN" altLang="en-US" sz="17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9785" y="2814955"/>
            <a:ext cx="4471035" cy="5365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Project：对Steam-200K 数据进行数据清洗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969010" y="1585913"/>
            <a:ext cx="10515600" cy="447157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buNone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我们已经对用户行为矩阵进行预处理，方后续的运算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还可以将游戏用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替换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探索有多少重度玩家（比如购买游戏大于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有哪些是热门游戏（比如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TOP5%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Summary</a:t>
            </a:r>
            <a:endParaRPr 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60095" y="1547495"/>
            <a:ext cx="538416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多进行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Action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练习 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提升编程能力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数据清洗的准则：完全合一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数据预处理占数据科学家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80%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的时间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机器学习产品分成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NoteBook, AutoML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（未来趋势之一）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预测模型中的特征可解释性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5390" y="1618615"/>
            <a:ext cx="3629025" cy="32861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6065131" y="401478"/>
            <a:ext cx="4977977" cy="14540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zh-CN" altLang="zh-CN" dirty="0"/>
              <a:t>课程思考及练习（</a:t>
            </a:r>
            <a:r>
              <a:rPr lang="en-US" altLang="zh-CN" dirty="0"/>
              <a:t>Thinking &amp; Action</a:t>
            </a:r>
            <a:r>
              <a:rPr lang="zh-CN" altLang="zh-CN" dirty="0"/>
              <a:t>）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094095" y="1384300"/>
            <a:ext cx="5640070" cy="537591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Thinking1：</a:t>
            </a:r>
            <a:r>
              <a:rPr 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如何</a:t>
            </a:r>
            <a:r>
              <a:rPr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使用用户标签来指导业务</a:t>
            </a:r>
            <a:r>
              <a:rPr 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（如何提升业务）</a:t>
            </a:r>
            <a:endParaRPr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Thinking2：如果给你一堆用户数据，没有打标签。你该如何处理（如何打标签）</a:t>
            </a:r>
            <a:endParaRPr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Thinking3：准确率和精确率有何不同</a:t>
            </a:r>
            <a:r>
              <a:rPr 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（评估指标）</a:t>
            </a:r>
            <a:endParaRPr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Thinking4：如果你使用大众点评，想要给某个餐厅打标签。这时系统可以自动提示一些标签，你</a:t>
            </a:r>
            <a:r>
              <a:rPr 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会</a:t>
            </a:r>
            <a:r>
              <a:rPr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如何</a:t>
            </a:r>
            <a:r>
              <a:rPr 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设计（标签推荐）</a:t>
            </a:r>
            <a:endParaRPr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Thinking5：我们今天使用了10种方式来解MNIST，这些方法有何不同</a:t>
            </a:r>
            <a:r>
              <a:rPr 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？</a:t>
            </a:r>
            <a:r>
              <a:rPr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你还有其他</a:t>
            </a:r>
            <a:r>
              <a:rPr 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来解决MNIST识别问题么</a:t>
            </a:r>
            <a:r>
              <a:rPr 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（分类方法）</a:t>
            </a:r>
            <a:endParaRPr 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6065131" y="401478"/>
            <a:ext cx="4977977" cy="14540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zh-CN" altLang="zh-CN" dirty="0"/>
              <a:t>课程思考及练习（</a:t>
            </a:r>
            <a:r>
              <a:rPr lang="en-US" altLang="zh-CN" dirty="0"/>
              <a:t>Thinking &amp; Action</a:t>
            </a:r>
            <a:r>
              <a:rPr lang="zh-CN" altLang="zh-CN" dirty="0"/>
              <a:t>）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5943600" y="1384300"/>
            <a:ext cx="5790565" cy="537591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Action1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：针对Delicious数据集，对SimpleTagBased算法进行改进（使用NormTagBased、TagBased-TFIDF算法）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Action2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对Titanic数据进行清洗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使用之前介绍过的10种模型中的至少2种（包括TPOT）</a:t>
            </a:r>
            <a:endParaRPr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图片 2" descr="用户画像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8620" y="1352550"/>
            <a:ext cx="6334125" cy="45529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用户画像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假设你是个产品经理，如何定义用户画像</a:t>
            </a:r>
            <a:endParaRPr 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你是算法工程师，如何使用标签来做推荐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图片 2" descr="用户画像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32080"/>
            <a:ext cx="10058400" cy="65932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图片 2" descr="Project相关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4150" y="-47625"/>
            <a:ext cx="6743700" cy="69532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图片 2" descr="Project相关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4075" y="1781175"/>
            <a:ext cx="7943850" cy="32956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875280" y="2160270"/>
            <a:ext cx="7484745" cy="1801495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4800" dirty="0"/>
              <a:t>Using data to solve problems</a:t>
            </a:r>
            <a:endParaRPr lang="en-US" sz="4800" dirty="0"/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NBA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球员数据分析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205" y="2273935"/>
            <a:ext cx="10202545" cy="4453255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 noGrp="1"/>
          </p:cNvSpPr>
          <p:nvPr/>
        </p:nvSpPr>
        <p:spPr>
          <a:xfrm>
            <a:off x="837565" y="1079500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NBA</a:t>
            </a:r>
            <a:r>
              <a:rPr lang="zh-CN" altLang="en-US" sz="2200" dirty="0">
                <a:ea typeface="宋体" panose="02010600030101010101" pitchFamily="2" charset="-122"/>
              </a:rPr>
              <a:t>球员数据表</a:t>
            </a:r>
            <a:r>
              <a:rPr lang="zh-CN" sz="2200" dirty="0">
                <a:ea typeface="宋体" panose="02010600030101010101" pitchFamily="2" charset="-122"/>
              </a:rPr>
              <a:t>：https://www.kaggle.com/edgarhuichen/espn-nba-players-data</a:t>
            </a: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550</a:t>
            </a:r>
            <a:r>
              <a:rPr lang="zh-CN" altLang="en-US" sz="2200" dirty="0">
                <a:ea typeface="宋体" panose="02010600030101010101" pitchFamily="2" charset="-122"/>
              </a:rPr>
              <a:t>名球员，</a:t>
            </a:r>
            <a:r>
              <a:rPr lang="en-US" altLang="zh-CN" sz="2200" dirty="0">
                <a:ea typeface="宋体" panose="02010600030101010101" pitchFamily="2" charset="-122"/>
              </a:rPr>
              <a:t>30</a:t>
            </a:r>
            <a:r>
              <a:rPr lang="zh-CN" altLang="en-US" sz="2200" dirty="0">
                <a:ea typeface="宋体" panose="02010600030101010101" pitchFamily="2" charset="-122"/>
              </a:rPr>
              <a:t>支球队数据，</a:t>
            </a:r>
            <a:r>
              <a:rPr lang="en-US" altLang="zh-CN" sz="2200" dirty="0">
                <a:ea typeface="宋体" panose="02010600030101010101" pitchFamily="2" charset="-122"/>
              </a:rPr>
              <a:t>29</a:t>
            </a:r>
            <a:r>
              <a:rPr lang="zh-CN" altLang="en-US" sz="2200" dirty="0">
                <a:ea typeface="宋体" panose="02010600030101010101" pitchFamily="2" charset="-122"/>
              </a:rPr>
              <a:t>个属性值</a:t>
            </a: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2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NBA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球员数据分析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837565" y="1079500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除了使用</a:t>
            </a:r>
            <a:r>
              <a:rPr lang="en-US" altLang="zh-CN" sz="2200" dirty="0">
                <a:ea typeface="宋体" panose="02010600030101010101" pitchFamily="2" charset="-122"/>
              </a:rPr>
              <a:t>Python</a:t>
            </a:r>
            <a:r>
              <a:rPr lang="zh-CN" altLang="en-US" sz="2200" dirty="0">
                <a:ea typeface="宋体" panose="02010600030101010101" pitchFamily="2" charset="-122"/>
              </a:rPr>
              <a:t>以外，你可以使用功能：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zh-CN" sz="2200" dirty="0">
                <a:ea typeface="宋体" panose="02010600030101010101" pitchFamily="2" charset="-122"/>
              </a:rPr>
              <a:t>SQL</a:t>
            </a:r>
            <a:r>
              <a:rPr lang="zh-CN" altLang="en-US" sz="2200" dirty="0">
                <a:ea typeface="宋体" panose="02010600030101010101" pitchFamily="2" charset="-122"/>
              </a:rPr>
              <a:t>进行数据统计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zh-CN" sz="2200" dirty="0">
                <a:ea typeface="宋体" panose="02010600030101010101" pitchFamily="2" charset="-122"/>
              </a:rPr>
              <a:t>Excel</a:t>
            </a:r>
            <a:r>
              <a:rPr lang="zh-CN" altLang="en-US" sz="2200" dirty="0">
                <a:ea typeface="宋体" panose="02010600030101010101" pitchFamily="2" charset="-122"/>
              </a:rPr>
              <a:t>呈现可视化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2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NBA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球员数据分析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837565" y="1079500"/>
            <a:ext cx="10735945" cy="53841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SQL</a:t>
            </a:r>
            <a:r>
              <a:rPr lang="zh-CN" altLang="en-US" sz="2200" dirty="0">
                <a:ea typeface="宋体" panose="02010600030101010101" pitchFamily="2" charset="-122"/>
              </a:rPr>
              <a:t>数据统计：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zh-CN" altLang="en-US" sz="2200" dirty="0">
                <a:ea typeface="宋体" panose="02010600030101010101" pitchFamily="2" charset="-122"/>
              </a:rPr>
              <a:t>将salary字段中的字符转换为int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UPDATE nba_players SET salary = CONVERT(replace(salary, ",", ""), SIGNED)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然后将数据表中的salary字段类型由 VARCHAR =&gt; INT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zh-CN" altLang="en-US"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zh-CN" altLang="en-US" sz="2200" dirty="0">
                <a:ea typeface="宋体" panose="02010600030101010101" pitchFamily="2" charset="-122"/>
              </a:rPr>
              <a:t>统计 Salary前10的球员有谁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SELECT name, team, salary FROM nba_players 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ORDER BY salary DESC LIMIT 10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endParaRPr lang="zh-CN" sz="22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2810" y="4187190"/>
            <a:ext cx="4057650" cy="22764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NBA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球员数据分析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837565" y="1079500"/>
            <a:ext cx="10735945" cy="53841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SQL</a:t>
            </a:r>
            <a:r>
              <a:rPr lang="zh-CN" altLang="en-US" sz="2200" dirty="0">
                <a:ea typeface="宋体" panose="02010600030101010101" pitchFamily="2" charset="-122"/>
              </a:rPr>
              <a:t>数据统计：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zh-CN" altLang="en-US" sz="2200" dirty="0">
                <a:ea typeface="宋体" panose="02010600030101010101" pitchFamily="2" charset="-122"/>
              </a:rPr>
              <a:t>每个球队的薪酬总和，按照从高到低排名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SELECT team, count(*) as num, sum(salary) as salary_sum 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FROM nba_players GROUP BY team 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order by salary_sum desc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zh-CN" altLang="en-US"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zh-CN" altLang="en-US" sz="2200" dirty="0">
                <a:ea typeface="宋体" panose="02010600030101010101" pitchFamily="2" charset="-122"/>
              </a:rPr>
              <a:t>每个球队的平均薪酬，按照从高到低排名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SELECT team, count(*) as num, AVG(salary) as salary_avg 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FROM nba_players GROUP BY team order by salary_avg desc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endParaRPr lang="zh-CN" sz="22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4005" y="1790065"/>
            <a:ext cx="3286125" cy="3962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NBA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球员数据分析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759460" y="1136650"/>
            <a:ext cx="11376025" cy="53841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Excel</a:t>
            </a:r>
            <a:r>
              <a:rPr lang="zh-CN" altLang="en-US" sz="2200" dirty="0">
                <a:ea typeface="宋体" panose="02010600030101010101" pitchFamily="2" charset="-122"/>
              </a:rPr>
              <a:t>数据统计：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zh-CN" sz="2200" dirty="0">
                <a:ea typeface="宋体" panose="02010600030101010101" pitchFamily="2" charset="-122"/>
              </a:rPr>
              <a:t>mysql-for-excel </a:t>
            </a: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https://dev.mysql.com/downloads/windows/excel/</a:t>
            </a:r>
            <a:endParaRPr lang="zh-CN" sz="16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mysql-connector-odbc</a:t>
            </a:r>
            <a:endParaRPr lang="zh-CN" sz="22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zh-CN" sz="1600" dirty="0">
                <a:ea typeface="宋体" panose="02010600030101010101" pitchFamily="2" charset="-122"/>
              </a:rPr>
              <a:t>https://dev.mysql.com/downloads/connector/odbc/</a:t>
            </a:r>
            <a:endParaRPr lang="zh-CN" sz="1600" dirty="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1920" y="1494155"/>
            <a:ext cx="6762750" cy="41268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TABLE_BEAUTIFY" val="smartTable{3cbeaeae-a948-4e8d-8737-8590ec913cbb}"/>
</p:tagLst>
</file>

<file path=ppt/tags/tag10.xml><?xml version="1.0" encoding="utf-8"?>
<p:tagLst xmlns:p="http://schemas.openxmlformats.org/presentationml/2006/main">
  <p:tag name="KSO_WM_SLIDE_MODEL_TYPE" val="dynamicNum"/>
</p:tagLst>
</file>

<file path=ppt/tags/tag11.xml><?xml version="1.0" encoding="utf-8"?>
<p:tagLst xmlns:p="http://schemas.openxmlformats.org/presentationml/2006/main">
  <p:tag name="KSO_WM_SLIDE_MODEL_TYPE" val="dynamicNum"/>
</p:tagLst>
</file>

<file path=ppt/tags/tag12.xml><?xml version="1.0" encoding="utf-8"?>
<p:tagLst xmlns:p="http://schemas.openxmlformats.org/presentationml/2006/main">
  <p:tag name="KSO_WM_SLIDE_MODEL_TYPE" val="dynamicNum"/>
</p:tagLst>
</file>

<file path=ppt/tags/tag13.xml><?xml version="1.0" encoding="utf-8"?>
<p:tagLst xmlns:p="http://schemas.openxmlformats.org/presentationml/2006/main">
  <p:tag name="KSO_WM_UNIT_TABLE_BEAUTIFY" val="smartTable{1b0a9bb3-d76b-494f-bdd9-211e45cf894a}"/>
</p:tagLst>
</file>

<file path=ppt/tags/tag14.xml><?xml version="1.0" encoding="utf-8"?>
<p:tagLst xmlns:p="http://schemas.openxmlformats.org/presentationml/2006/main">
  <p:tag name="KSO_WM_SLIDE_MODEL_TYPE" val="dynamicNum"/>
</p:tagLst>
</file>

<file path=ppt/tags/tag15.xml><?xml version="1.0" encoding="utf-8"?>
<p:tagLst xmlns:p="http://schemas.openxmlformats.org/presentationml/2006/main">
  <p:tag name="KSO_WM_SLIDE_MODEL_TYPE" val="dynamicNum"/>
</p:tagLst>
</file>

<file path=ppt/tags/tag16.xml><?xml version="1.0" encoding="utf-8"?>
<p:tagLst xmlns:p="http://schemas.openxmlformats.org/presentationml/2006/main">
  <p:tag name="KSO_WM_SLIDE_MODEL_TYPE" val="dynamicNum"/>
</p:tagLst>
</file>

<file path=ppt/tags/tag17.xml><?xml version="1.0" encoding="utf-8"?>
<p:tagLst xmlns:p="http://schemas.openxmlformats.org/presentationml/2006/main">
  <p:tag name="KSO_WM_SLIDE_MODEL_TYPE" val="dynamicNum"/>
</p:tagLst>
</file>

<file path=ppt/tags/tag18.xml><?xml version="1.0" encoding="utf-8"?>
<p:tagLst xmlns:p="http://schemas.openxmlformats.org/presentationml/2006/main">
  <p:tag name="KSO_WM_UNIT_TABLE_BEAUTIFY" val="smartTable{0b61710a-fd2b-4087-abe0-068bce2ead19}"/>
</p:tagLst>
</file>

<file path=ppt/tags/tag19.xml><?xml version="1.0" encoding="utf-8"?>
<p:tagLst xmlns:p="http://schemas.openxmlformats.org/presentationml/2006/main">
  <p:tag name="KSO_WM_UNIT_TABLE_BEAUTIFY" val="smartTable{0b61710a-fd2b-4087-abe0-068bce2ead19}"/>
</p:tagLst>
</file>

<file path=ppt/tags/tag2.xml><?xml version="1.0" encoding="utf-8"?>
<p:tagLst xmlns:p="http://schemas.openxmlformats.org/presentationml/2006/main">
  <p:tag name="KSO_WM_UNIT_TABLE_BEAUTIFY" val="smartTable{2260736c-9c83-49b1-91bb-26ec80794356}"/>
</p:tagLst>
</file>

<file path=ppt/tags/tag20.xml><?xml version="1.0" encoding="utf-8"?>
<p:tagLst xmlns:p="http://schemas.openxmlformats.org/presentationml/2006/main">
  <p:tag name="KSO_WM_UNIT_TABLE_BEAUTIFY" val="smartTable{14500893-69fc-49ca-b2e1-d179a9ca5cac}"/>
</p:tagLst>
</file>

<file path=ppt/tags/tag21.xml><?xml version="1.0" encoding="utf-8"?>
<p:tagLst xmlns:p="http://schemas.openxmlformats.org/presentationml/2006/main">
  <p:tag name="KSO_WM_UNIT_TABLE_BEAUTIFY" val="smartTable{c09d859d-3dbf-469c-9395-50d91edbcada}"/>
</p:tagLst>
</file>

<file path=ppt/tags/tag22.xml><?xml version="1.0" encoding="utf-8"?>
<p:tagLst xmlns:p="http://schemas.openxmlformats.org/presentationml/2006/main">
  <p:tag name="KSO_WM_SLIDE_MODEL_TYPE" val="dynamicNum"/>
</p:tagLst>
</file>

<file path=ppt/tags/tag23.xml><?xml version="1.0" encoding="utf-8"?>
<p:tagLst xmlns:p="http://schemas.openxmlformats.org/presentationml/2006/main">
  <p:tag name="KSO_WM_UNIT_TABLE_BEAUTIFY" val="smartTable{92282e72-2467-496e-a0af-0d33697e2236}"/>
</p:tagLst>
</file>

<file path=ppt/tags/tag24.xml><?xml version="1.0" encoding="utf-8"?>
<p:tagLst xmlns:p="http://schemas.openxmlformats.org/presentationml/2006/main">
  <p:tag name="KSO_WM_SLIDE_MODEL_TYPE" val="dynamicNum"/>
</p:tagLst>
</file>

<file path=ppt/tags/tag3.xml><?xml version="1.0" encoding="utf-8"?>
<p:tagLst xmlns:p="http://schemas.openxmlformats.org/presentationml/2006/main">
  <p:tag name="KSO_WM_UNIT_TABLE_BEAUTIFY" val="smartTable{736d5517-7fe1-4f41-9462-2719ddabefd2}"/>
</p:tagLst>
</file>

<file path=ppt/tags/tag4.xml><?xml version="1.0" encoding="utf-8"?>
<p:tagLst xmlns:p="http://schemas.openxmlformats.org/presentationml/2006/main">
  <p:tag name="KSO_WM_UNIT_TABLE_BEAUTIFY" val="smartTable{55ed4698-e080-450f-9eab-8372ec417084}"/>
</p:tagLst>
</file>

<file path=ppt/tags/tag5.xml><?xml version="1.0" encoding="utf-8"?>
<p:tagLst xmlns:p="http://schemas.openxmlformats.org/presentationml/2006/main">
  <p:tag name="KSO_WM_UNIT_TABLE_BEAUTIFY" val="smartTable{420a5569-6ce2-45e2-8363-193474fcacad}"/>
</p:tagLst>
</file>

<file path=ppt/tags/tag6.xml><?xml version="1.0" encoding="utf-8"?>
<p:tagLst xmlns:p="http://schemas.openxmlformats.org/presentationml/2006/main">
  <p:tag name="KSO_WM_SLIDE_MODEL_TYPE" val="dynamicNum"/>
</p:tagLst>
</file>

<file path=ppt/tags/tag7.xml><?xml version="1.0" encoding="utf-8"?>
<p:tagLst xmlns:p="http://schemas.openxmlformats.org/presentationml/2006/main">
  <p:tag name="KSO_WM_UNIT_TABLE_BEAUTIFY" val="smartTable{1b0a9bb3-d76b-494f-bdd9-211e45cf894a}"/>
</p:tagLst>
</file>

<file path=ppt/tags/tag8.xml><?xml version="1.0" encoding="utf-8"?>
<p:tagLst xmlns:p="http://schemas.openxmlformats.org/presentationml/2006/main">
  <p:tag name="KSO_WM_UNIT_TABLE_BEAUTIFY" val="smartTable{1b0a9bb3-d76b-494f-bdd9-211e45cf894a}"/>
</p:tagLst>
</file>

<file path=ppt/tags/tag9.xml><?xml version="1.0" encoding="utf-8"?>
<p:tagLst xmlns:p="http://schemas.openxmlformats.org/presentationml/2006/main">
  <p:tag name="KSO_WM_SLIDE_MODEL_TYPE" val="dynamicNum"/>
</p:tagLst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0</TotalTime>
  <Words>18879</Words>
  <Application>WPS 演示</Application>
  <PresentationFormat>宽屏</PresentationFormat>
  <Paragraphs>2579</Paragraphs>
  <Slides>98</Slides>
  <Notes>37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11</vt:i4>
      </vt:variant>
      <vt:variant>
        <vt:lpstr>幻灯片标题</vt:lpstr>
      </vt:variant>
      <vt:variant>
        <vt:i4>98</vt:i4>
      </vt:variant>
    </vt:vector>
  </HeadingPairs>
  <TitlesOfParts>
    <vt:vector size="125" baseType="lpstr">
      <vt:lpstr>Arial</vt:lpstr>
      <vt:lpstr>宋体</vt:lpstr>
      <vt:lpstr>Wingdings</vt:lpstr>
      <vt:lpstr>Calibri</vt:lpstr>
      <vt:lpstr>Calibri Light</vt:lpstr>
      <vt:lpstr>Arial</vt:lpstr>
      <vt:lpstr>Calibri Light</vt:lpstr>
      <vt:lpstr>微软雅黑</vt:lpstr>
      <vt:lpstr>Arial Unicode MS</vt:lpstr>
      <vt:lpstr>Helvetica</vt:lpstr>
      <vt:lpstr>Arial</vt:lpstr>
      <vt:lpstr>Wingdings</vt:lpstr>
      <vt:lpstr>Calibri</vt:lpstr>
      <vt:lpstr>Times New Roman</vt:lpstr>
      <vt:lpstr>PingFang SC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推荐系统眼中的你 —用户画像 Lesson-02</vt:lpstr>
      <vt:lpstr>学习方法</vt:lpstr>
      <vt:lpstr>学习方法</vt:lpstr>
      <vt:lpstr>学习方法</vt:lpstr>
      <vt:lpstr>学习方法</vt:lpstr>
      <vt:lpstr>&gt;&gt;   今天的学习目标</vt:lpstr>
      <vt:lpstr>&gt;&gt;   今天的学习目标</vt:lpstr>
      <vt:lpstr>1/2 用户画像</vt:lpstr>
      <vt:lpstr>用户画像</vt:lpstr>
      <vt:lpstr>用户画像</vt:lpstr>
      <vt:lpstr>用户画像</vt:lpstr>
      <vt:lpstr>用户画像</vt:lpstr>
      <vt:lpstr>用户画像的准则</vt:lpstr>
      <vt:lpstr>用户画像的准则</vt:lpstr>
      <vt:lpstr>用户标签都有哪些维度</vt:lpstr>
      <vt:lpstr>用户标签如何指导业务</vt:lpstr>
      <vt:lpstr>按照数据流处理阶段划分</vt:lpstr>
      <vt:lpstr>数据分析：如何给NBA球员做数据分析</vt:lpstr>
      <vt:lpstr>标签从何而来</vt:lpstr>
      <vt:lpstr>标签从何而来</vt:lpstr>
      <vt:lpstr>Project：给18支亚洲球队打标签（聚类）</vt:lpstr>
      <vt:lpstr>K-Means工作原理</vt:lpstr>
      <vt:lpstr>距离的定义</vt:lpstr>
      <vt:lpstr>Project：给18支亚洲球队进行聚类</vt:lpstr>
      <vt:lpstr>数据规范化示例</vt:lpstr>
      <vt:lpstr>数据规范化示例</vt:lpstr>
      <vt:lpstr>数据规范化示例</vt:lpstr>
      <vt:lpstr>数据规范化示例</vt:lpstr>
      <vt:lpstr>使用K-Means进行聚类</vt:lpstr>
      <vt:lpstr>使用K-Means进行聚类</vt:lpstr>
      <vt:lpstr>Project：给18支亚洲球队进行聚类</vt:lpstr>
      <vt:lpstr>如何利用用户标签做推荐</vt:lpstr>
      <vt:lpstr>如何利用用户标签做推荐</vt:lpstr>
      <vt:lpstr>如何利用用户标签做推荐</vt:lpstr>
      <vt:lpstr>评测指标：准确率，召回率，精确率，F值</vt:lpstr>
      <vt:lpstr>Delicious数据集 推荐结果</vt:lpstr>
      <vt:lpstr>Action：对SimpleTagBased算法进行改进</vt:lpstr>
      <vt:lpstr>Action：对SimpleTagBased算法进行改进</vt:lpstr>
      <vt:lpstr>如何给用户推荐标签</vt:lpstr>
      <vt:lpstr>基于内容的推荐系统架构</vt:lpstr>
      <vt:lpstr>基于内容的推荐系统架构</vt:lpstr>
      <vt:lpstr>Summary</vt:lpstr>
      <vt:lpstr>2/2  Project相关</vt:lpstr>
      <vt:lpstr>MNIST的10种解法</vt:lpstr>
      <vt:lpstr>MNIST的10种解法</vt:lpstr>
      <vt:lpstr>pip install加速</vt:lpstr>
      <vt:lpstr>TPOT：基于Python的AutoML工具</vt:lpstr>
      <vt:lpstr>TPOT：基于Python的AutoML工具</vt:lpstr>
      <vt:lpstr>TPOT：一个简单的实例（iris数据集）</vt:lpstr>
      <vt:lpstr>TPOT：使用TPOT完成mnist训练模型</vt:lpstr>
      <vt:lpstr>MNIST的10种解法</vt:lpstr>
      <vt:lpstr>Google Cloud AutoML</vt:lpstr>
      <vt:lpstr>Google Cloud Platform：不仅是计算平台，还拥有数据</vt:lpstr>
      <vt:lpstr>华为AI训练集群</vt:lpstr>
      <vt:lpstr>华为ModelArts</vt:lpstr>
      <vt:lpstr>数据分析师80%的时间都花在数据清洗上</vt:lpstr>
      <vt:lpstr>数据分析师80%的时间都花在数据清洗上</vt:lpstr>
      <vt:lpstr>数据质量的准则</vt:lpstr>
      <vt:lpstr>Python中如何进行数据清洗</vt:lpstr>
      <vt:lpstr>Python中如何进行数据清洗</vt:lpstr>
      <vt:lpstr>Python中如何进行数据清洗</vt:lpstr>
      <vt:lpstr>Python中如何进行数据清洗</vt:lpstr>
      <vt:lpstr>Python中如何进行数据清洗</vt:lpstr>
      <vt:lpstr>Python中如何进行数据清洗</vt:lpstr>
      <vt:lpstr>Python中如何进行数据清洗</vt:lpstr>
      <vt:lpstr>Project：对Titanic数据进行数据清洗</vt:lpstr>
      <vt:lpstr>Project：对Titanic数据进行数据清洗</vt:lpstr>
      <vt:lpstr>Project：对Titanic数据进行数据清洗</vt:lpstr>
      <vt:lpstr>Project：对Titanic数据进行数据清洗</vt:lpstr>
      <vt:lpstr>Project：对Titanic数据进行数据清洗</vt:lpstr>
      <vt:lpstr>Project：对Titanic数据进行数据清洗</vt:lpstr>
      <vt:lpstr>Project：对Titanic数据进行数据清洗</vt:lpstr>
      <vt:lpstr>Project：对Titanic数据进行数据清洗</vt:lpstr>
      <vt:lpstr>Project：对Titanic数据进行数据清洗</vt:lpstr>
      <vt:lpstr>Project：Titanic乘客生存预测中的特征可解释性</vt:lpstr>
      <vt:lpstr>Project：Titanic乘客生存预测中的特征可解释性</vt:lpstr>
      <vt:lpstr>Action：对Titanic乘客生存进行预测</vt:lpstr>
      <vt:lpstr>Project：对Steam-200K 数据进行数据清洗</vt:lpstr>
      <vt:lpstr>Project：对Steam-200K 数据进行数据清洗</vt:lpstr>
      <vt:lpstr>Project：对Steam-200K 数据进行数据清洗</vt:lpstr>
      <vt:lpstr>Project：对Steam-200K 数据进行数据清洗</vt:lpstr>
      <vt:lpstr>Project：对Steam-200K 数据进行数据预处理</vt:lpstr>
      <vt:lpstr>Project：对Steam-200K 数据进行数据预处理</vt:lpstr>
      <vt:lpstr>Project：对Steam-200K 数据进行数据预处理</vt:lpstr>
      <vt:lpstr>Project：对Steam-200K 数据进行数据清洗</vt:lpstr>
      <vt:lpstr>Summary</vt:lpstr>
      <vt:lpstr>课程思考及练习（Thinking &amp; Action）</vt:lpstr>
      <vt:lpstr>课程思考及练习（Thinking &amp; Action）</vt:lpstr>
      <vt:lpstr>Summary</vt:lpstr>
      <vt:lpstr>Summary</vt:lpstr>
      <vt:lpstr>Summary</vt:lpstr>
      <vt:lpstr>Summary</vt:lpstr>
      <vt:lpstr>Thank You Using data to solve problems</vt:lpstr>
      <vt:lpstr>NBA球员数据分析</vt:lpstr>
      <vt:lpstr>NBA球员数据分析</vt:lpstr>
      <vt:lpstr>NBA球员数据分析</vt:lpstr>
      <vt:lpstr>NBA球员数据分析</vt:lpstr>
      <vt:lpstr>NBA球员数据分析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机器学习与推荐系统OverView  Lesson-01</dc:title>
  <dc:creator>Microsoft Office User</dc:creator>
  <cp:lastModifiedBy>cy</cp:lastModifiedBy>
  <cp:revision>122</cp:revision>
  <dcterms:created xsi:type="dcterms:W3CDTF">2019-08-30T07:48:00Z</dcterms:created>
  <dcterms:modified xsi:type="dcterms:W3CDTF">2020-01-11T13:56:01Z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